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9" r:id="rId2"/>
    <p:sldId id="357" r:id="rId3"/>
    <p:sldId id="276" r:id="rId4"/>
    <p:sldId id="275" r:id="rId5"/>
    <p:sldId id="259" r:id="rId6"/>
    <p:sldId id="277" r:id="rId7"/>
    <p:sldId id="283" r:id="rId8"/>
    <p:sldId id="290" r:id="rId9"/>
    <p:sldId id="267" r:id="rId10"/>
    <p:sldId id="258" r:id="rId11"/>
    <p:sldId id="270" r:id="rId12"/>
    <p:sldId id="271" r:id="rId13"/>
    <p:sldId id="287" r:id="rId14"/>
    <p:sldId id="285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282" r:id="rId23"/>
    <p:sldId id="367" r:id="rId24"/>
    <p:sldId id="36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739"/>
    <a:srgbClr val="F6DB06"/>
    <a:srgbClr val="1C2643"/>
    <a:srgbClr val="257977"/>
    <a:srgbClr val="BDB7B6"/>
    <a:srgbClr val="AAF200"/>
    <a:srgbClr val="385E48"/>
    <a:srgbClr val="528969"/>
    <a:srgbClr val="412CDC"/>
    <a:srgbClr val="E0E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3" autoAdjust="0"/>
    <p:restoredTop sz="94660"/>
  </p:normalViewPr>
  <p:slideViewPr>
    <p:cSldViewPr snapToGrid="0">
      <p:cViewPr>
        <p:scale>
          <a:sx n="50" d="100"/>
          <a:sy n="50" d="100"/>
        </p:scale>
        <p:origin x="153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1916-D8F5-4EB4-8DCD-2B6ED73A223C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2171C-F77E-43F0-9925-874FC3BA31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11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7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12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21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77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05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81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78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87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64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45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64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450C7-5349-4B14-97E7-929304DA73B9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7E82C-B4DC-4AED-878E-114A5705E6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79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3.jpeg"/><Relationship Id="rId18" Type="http://schemas.openxmlformats.org/officeDocument/2006/relationships/image" Target="../media/image38.png"/><Relationship Id="rId3" Type="http://schemas.microsoft.com/office/2007/relationships/hdphoto" Target="../media/hdphoto8.wdp"/><Relationship Id="rId21" Type="http://schemas.openxmlformats.org/officeDocument/2006/relationships/image" Target="../media/image41.png"/><Relationship Id="rId7" Type="http://schemas.openxmlformats.org/officeDocument/2006/relationships/image" Target="../media/image3.png"/><Relationship Id="rId12" Type="http://schemas.openxmlformats.org/officeDocument/2006/relationships/image" Target="../media/image32.png"/><Relationship Id="rId17" Type="http://schemas.openxmlformats.org/officeDocument/2006/relationships/image" Target="../media/image37.jpeg"/><Relationship Id="rId2" Type="http://schemas.openxmlformats.org/officeDocument/2006/relationships/image" Target="../media/image27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11" Type="http://schemas.openxmlformats.org/officeDocument/2006/relationships/image" Target="../media/image31.png"/><Relationship Id="rId5" Type="http://schemas.microsoft.com/office/2007/relationships/hdphoto" Target="../media/hdphoto9.wdp"/><Relationship Id="rId15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microsoft.com/office/2007/relationships/hdphoto" Target="../media/hdphoto1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microsoft.com/office/2007/relationships/hdphoto" Target="../media/hdphoto1.wdp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estado%20dos%20sensores.sql" TargetMode="External"/><Relationship Id="rId13" Type="http://schemas.openxmlformats.org/officeDocument/2006/relationships/image" Target="../media/image59.wmf"/><Relationship Id="rId3" Type="http://schemas.openxmlformats.org/officeDocument/2006/relationships/image" Target="../media/image61.png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hyperlink" Target="funcion&#225;rios.sql" TargetMode="External"/><Relationship Id="rId5" Type="http://schemas.openxmlformats.org/officeDocument/2006/relationships/hyperlink" Target="Clientes.sql" TargetMode="External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58.wmf"/><Relationship Id="rId4" Type="http://schemas.openxmlformats.org/officeDocument/2006/relationships/image" Target="../media/image11.jpeg"/><Relationship Id="rId9" Type="http://schemas.openxmlformats.org/officeDocument/2006/relationships/oleObject" Target="../embeddings/oleObject2.bin"/><Relationship Id="rId14" Type="http://schemas.openxmlformats.org/officeDocument/2006/relationships/hyperlink" Target="Importancia.sq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5.bin"/><Relationship Id="rId4" Type="http://schemas.openxmlformats.org/officeDocument/2006/relationships/hyperlink" Target="Calculadora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FFA78380-B90F-4A25-AFF8-F55BE74EF1B9}"/>
              </a:ext>
            </a:extLst>
          </p:cNvPr>
          <p:cNvSpPr/>
          <p:nvPr/>
        </p:nvSpPr>
        <p:spPr>
          <a:xfrm>
            <a:off x="0" y="-12444"/>
            <a:ext cx="12192000" cy="6870444"/>
          </a:xfrm>
          <a:prstGeom prst="rect">
            <a:avLst/>
          </a:prstGeom>
          <a:solidFill>
            <a:srgbClr val="1212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5" name="Imagem 84" descr="Uma imagem contendo desenho&#10;&#10;Descrição gerada automaticamente">
            <a:extLst>
              <a:ext uri="{FF2B5EF4-FFF2-40B4-BE49-F238E27FC236}">
                <a16:creationId xmlns:a16="http://schemas.microsoft.com/office/drawing/2014/main" id="{9C0A8A02-96A0-437C-91BB-30AA23AE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496" y="902345"/>
            <a:ext cx="5515212" cy="47444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A7FD8E2-0C17-4A01-9155-C2ADB45CD158}"/>
              </a:ext>
            </a:extLst>
          </p:cNvPr>
          <p:cNvGrpSpPr/>
          <p:nvPr/>
        </p:nvGrpSpPr>
        <p:grpSpPr>
          <a:xfrm>
            <a:off x="0" y="-234866"/>
            <a:ext cx="6757703" cy="7315287"/>
            <a:chOff x="0" y="-908183"/>
            <a:chExt cx="5620135" cy="8444881"/>
          </a:xfrm>
          <a:blipFill>
            <a:blip r:embed="rId3"/>
            <a:stretch>
              <a:fillRect/>
            </a:stretch>
          </a:blipFill>
        </p:grpSpPr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F7FB94CF-80A8-4029-8B7F-5B052304A4EE}"/>
                </a:ext>
              </a:extLst>
            </p:cNvPr>
            <p:cNvSpPr/>
            <p:nvPr/>
          </p:nvSpPr>
          <p:spPr>
            <a:xfrm>
              <a:off x="2475717" y="-908183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7BFC4E26-A867-4187-A520-61551D4E7075}"/>
                </a:ext>
              </a:extLst>
            </p:cNvPr>
            <p:cNvSpPr/>
            <p:nvPr/>
          </p:nvSpPr>
          <p:spPr>
            <a:xfrm>
              <a:off x="821093" y="-895739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065ECC1-FCBB-4457-860A-EF4B98F040F8}"/>
                </a:ext>
              </a:extLst>
            </p:cNvPr>
            <p:cNvSpPr/>
            <p:nvPr/>
          </p:nvSpPr>
          <p:spPr>
            <a:xfrm>
              <a:off x="1642186" y="46653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2203D115-48F7-4AA3-A74E-961F2B228764}"/>
                </a:ext>
              </a:extLst>
            </p:cNvPr>
            <p:cNvSpPr/>
            <p:nvPr/>
          </p:nvSpPr>
          <p:spPr>
            <a:xfrm>
              <a:off x="3334301" y="4993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6D19DF7B-F2C0-4B6F-82C6-C17B7685FB85}"/>
                </a:ext>
              </a:extLst>
            </p:cNvPr>
            <p:cNvSpPr/>
            <p:nvPr/>
          </p:nvSpPr>
          <p:spPr>
            <a:xfrm>
              <a:off x="0" y="5909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E5FF85D4-5E98-4ECB-84B8-1C1AE1C1AD8F}"/>
                </a:ext>
              </a:extLst>
            </p:cNvPr>
            <p:cNvSpPr/>
            <p:nvPr/>
          </p:nvSpPr>
          <p:spPr>
            <a:xfrm>
              <a:off x="2481940" y="982825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93DB2018-4FE3-4DA5-9BE3-C22E67D59510}"/>
                </a:ext>
              </a:extLst>
            </p:cNvPr>
            <p:cNvSpPr/>
            <p:nvPr/>
          </p:nvSpPr>
          <p:spPr>
            <a:xfrm>
              <a:off x="821093" y="100148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11A984C6-CE72-4791-86E5-4B9EE3B8EE03}"/>
                </a:ext>
              </a:extLst>
            </p:cNvPr>
            <p:cNvSpPr/>
            <p:nvPr/>
          </p:nvSpPr>
          <p:spPr>
            <a:xfrm>
              <a:off x="1666900" y="191916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6D179CC8-E375-421E-BE6F-8166723C5E7A}"/>
                </a:ext>
              </a:extLst>
            </p:cNvPr>
            <p:cNvSpPr/>
            <p:nvPr/>
          </p:nvSpPr>
          <p:spPr>
            <a:xfrm>
              <a:off x="3287479" y="193765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F385EC80-61C2-4C1E-BD2C-D28823E39DA3}"/>
                </a:ext>
              </a:extLst>
            </p:cNvPr>
            <p:cNvSpPr/>
            <p:nvPr/>
          </p:nvSpPr>
          <p:spPr>
            <a:xfrm>
              <a:off x="0" y="1956319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0706D80B-E920-4D6B-854F-62A1E8751212}"/>
                </a:ext>
              </a:extLst>
            </p:cNvPr>
            <p:cNvSpPr/>
            <p:nvPr/>
          </p:nvSpPr>
          <p:spPr>
            <a:xfrm>
              <a:off x="2463279" y="2886270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1529E131-09D1-4836-AF89-C4AE3BB0B767}"/>
                </a:ext>
              </a:extLst>
            </p:cNvPr>
            <p:cNvSpPr/>
            <p:nvPr/>
          </p:nvSpPr>
          <p:spPr>
            <a:xfrm>
              <a:off x="842862" y="2889381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B0F9EF36-7C57-4894-BF55-8EE8C16134A9}"/>
                </a:ext>
              </a:extLst>
            </p:cNvPr>
            <p:cNvSpPr/>
            <p:nvPr/>
          </p:nvSpPr>
          <p:spPr>
            <a:xfrm>
              <a:off x="4105464" y="289249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A9AE9433-E0D7-48DA-AC49-CC6FB5FB6ACA}"/>
                </a:ext>
              </a:extLst>
            </p:cNvPr>
            <p:cNvSpPr/>
            <p:nvPr/>
          </p:nvSpPr>
          <p:spPr>
            <a:xfrm>
              <a:off x="3278151" y="384110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8F6EA3B4-137B-4C38-9B42-00CE0A2B7154}"/>
                </a:ext>
              </a:extLst>
            </p:cNvPr>
            <p:cNvSpPr/>
            <p:nvPr/>
          </p:nvSpPr>
          <p:spPr>
            <a:xfrm>
              <a:off x="1663955" y="385976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7B375179-4978-440F-B053-7E4F33507E83}"/>
                </a:ext>
              </a:extLst>
            </p:cNvPr>
            <p:cNvSpPr/>
            <p:nvPr/>
          </p:nvSpPr>
          <p:spPr>
            <a:xfrm>
              <a:off x="49428" y="388431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C57EDAE0-ED2B-4E3F-96AF-6324658658A1}"/>
                </a:ext>
              </a:extLst>
            </p:cNvPr>
            <p:cNvSpPr/>
            <p:nvPr/>
          </p:nvSpPr>
          <p:spPr>
            <a:xfrm>
              <a:off x="4127237" y="477727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CE15D927-F684-4A02-8291-DFD25EA65398}"/>
                </a:ext>
              </a:extLst>
            </p:cNvPr>
            <p:cNvSpPr/>
            <p:nvPr/>
          </p:nvSpPr>
          <p:spPr>
            <a:xfrm>
              <a:off x="2475717" y="4814598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6E67D281-4CAF-4AA4-A6C7-31F4E6A11281}"/>
                </a:ext>
              </a:extLst>
            </p:cNvPr>
            <p:cNvSpPr/>
            <p:nvPr/>
          </p:nvSpPr>
          <p:spPr>
            <a:xfrm>
              <a:off x="1639241" y="5745220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9" name="Elipse 88">
            <a:extLst>
              <a:ext uri="{FF2B5EF4-FFF2-40B4-BE49-F238E27FC236}">
                <a16:creationId xmlns:a16="http://schemas.microsoft.com/office/drawing/2014/main" id="{21B1B2E1-87F2-45C0-A780-A5F7665E6395}"/>
              </a:ext>
            </a:extLst>
          </p:cNvPr>
          <p:cNvSpPr/>
          <p:nvPr/>
        </p:nvSpPr>
        <p:spPr>
          <a:xfrm>
            <a:off x="8709574" y="1532238"/>
            <a:ext cx="1200546" cy="1242064"/>
          </a:xfrm>
          <a:prstGeom prst="ellipse">
            <a:avLst/>
          </a:prstGeom>
          <a:solidFill>
            <a:srgbClr val="F3EE40"/>
          </a:solidFill>
          <a:ln>
            <a:solidFill>
              <a:srgbClr val="F3E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0" name="Imagem 89">
            <a:extLst>
              <a:ext uri="{FF2B5EF4-FFF2-40B4-BE49-F238E27FC236}">
                <a16:creationId xmlns:a16="http://schemas.microsoft.com/office/drawing/2014/main" id="{1931CFD1-1E2E-431B-AF81-D06416B22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3108" y="1395434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366871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Resultado de imagem para lixei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" y="-3"/>
            <a:ext cx="12192001" cy="68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 4"/>
          <p:cNvSpPr/>
          <p:nvPr/>
        </p:nvSpPr>
        <p:spPr>
          <a:xfrm>
            <a:off x="0" y="2"/>
            <a:ext cx="1120123" cy="675873"/>
          </a:xfrm>
          <a:custGeom>
            <a:avLst/>
            <a:gdLst>
              <a:gd name="connsiteX0" fmla="*/ 0 w 752206"/>
              <a:gd name="connsiteY0" fmla="*/ 0 h 439491"/>
              <a:gd name="connsiteX1" fmla="*/ 752206 w 752206"/>
              <a:gd name="connsiteY1" fmla="*/ 0 h 439491"/>
              <a:gd name="connsiteX2" fmla="*/ 695448 w 752206"/>
              <a:gd name="connsiteY2" fmla="*/ 19677 h 439491"/>
              <a:gd name="connsiteX3" fmla="*/ 70384 w 752206"/>
              <a:gd name="connsiteY3" fmla="*/ 378898 h 439491"/>
              <a:gd name="connsiteX4" fmla="*/ 0 w 752206"/>
              <a:gd name="connsiteY4" fmla="*/ 439491 h 439491"/>
              <a:gd name="connsiteX5" fmla="*/ 0 w 752206"/>
              <a:gd name="connsiteY5" fmla="*/ 0 h 43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06" h="439491">
                <a:moveTo>
                  <a:pt x="0" y="0"/>
                </a:moveTo>
                <a:lnTo>
                  <a:pt x="752206" y="0"/>
                </a:lnTo>
                <a:lnTo>
                  <a:pt x="695448" y="19677"/>
                </a:lnTo>
                <a:cubicBezTo>
                  <a:pt x="468239" y="110707"/>
                  <a:pt x="257975" y="232256"/>
                  <a:pt x="70384" y="378898"/>
                </a:cubicBezTo>
                <a:lnTo>
                  <a:pt x="0" y="4394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2514435" y="2"/>
            <a:ext cx="124452" cy="22279"/>
          </a:xfrm>
          <a:custGeom>
            <a:avLst/>
            <a:gdLst>
              <a:gd name="connsiteX0" fmla="*/ 0 w 83574"/>
              <a:gd name="connsiteY0" fmla="*/ 0 h 14487"/>
              <a:gd name="connsiteX1" fmla="*/ 83574 w 83574"/>
              <a:gd name="connsiteY1" fmla="*/ 0 h 14487"/>
              <a:gd name="connsiteX2" fmla="*/ 41787 w 83574"/>
              <a:gd name="connsiteY2" fmla="*/ 14487 h 14487"/>
              <a:gd name="connsiteX3" fmla="*/ 0 w 83574"/>
              <a:gd name="connsiteY3" fmla="*/ 0 h 1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4" h="14487">
                <a:moveTo>
                  <a:pt x="0" y="0"/>
                </a:moveTo>
                <a:lnTo>
                  <a:pt x="83574" y="0"/>
                </a:lnTo>
                <a:lnTo>
                  <a:pt x="41787" y="1448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0" y="6182127"/>
            <a:ext cx="1120123" cy="675873"/>
          </a:xfrm>
          <a:custGeom>
            <a:avLst/>
            <a:gdLst>
              <a:gd name="connsiteX0" fmla="*/ 0 w 752206"/>
              <a:gd name="connsiteY0" fmla="*/ 0 h 439491"/>
              <a:gd name="connsiteX1" fmla="*/ 70384 w 752206"/>
              <a:gd name="connsiteY1" fmla="*/ 60593 h 439491"/>
              <a:gd name="connsiteX2" fmla="*/ 695448 w 752206"/>
              <a:gd name="connsiteY2" fmla="*/ 419814 h 439491"/>
              <a:gd name="connsiteX3" fmla="*/ 752206 w 752206"/>
              <a:gd name="connsiteY3" fmla="*/ 439491 h 439491"/>
              <a:gd name="connsiteX4" fmla="*/ 0 w 752206"/>
              <a:gd name="connsiteY4" fmla="*/ 439491 h 439491"/>
              <a:gd name="connsiteX5" fmla="*/ 0 w 752206"/>
              <a:gd name="connsiteY5" fmla="*/ 0 h 43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06" h="439491">
                <a:moveTo>
                  <a:pt x="0" y="0"/>
                </a:moveTo>
                <a:lnTo>
                  <a:pt x="70384" y="60593"/>
                </a:lnTo>
                <a:cubicBezTo>
                  <a:pt x="257975" y="207236"/>
                  <a:pt x="468239" y="328784"/>
                  <a:pt x="695448" y="419814"/>
                </a:cubicBezTo>
                <a:lnTo>
                  <a:pt x="752206" y="439491"/>
                </a:lnTo>
                <a:lnTo>
                  <a:pt x="0" y="439491"/>
                </a:lnTo>
                <a:lnTo>
                  <a:pt x="0" y="0"/>
                </a:lnTo>
                <a:close/>
              </a:path>
            </a:pathLst>
          </a:custGeom>
          <a:solidFill>
            <a:srgbClr val="283718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2514435" y="6835721"/>
            <a:ext cx="124452" cy="22279"/>
          </a:xfrm>
          <a:custGeom>
            <a:avLst/>
            <a:gdLst>
              <a:gd name="connsiteX0" fmla="*/ 41787 w 83574"/>
              <a:gd name="connsiteY0" fmla="*/ 0 h 14487"/>
              <a:gd name="connsiteX1" fmla="*/ 83574 w 83574"/>
              <a:gd name="connsiteY1" fmla="*/ 14487 h 14487"/>
              <a:gd name="connsiteX2" fmla="*/ 0 w 83574"/>
              <a:gd name="connsiteY2" fmla="*/ 14487 h 14487"/>
              <a:gd name="connsiteX3" fmla="*/ 41787 w 83574"/>
              <a:gd name="connsiteY3" fmla="*/ 0 h 1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4" h="14487">
                <a:moveTo>
                  <a:pt x="41787" y="0"/>
                </a:moveTo>
                <a:lnTo>
                  <a:pt x="83574" y="14487"/>
                </a:lnTo>
                <a:lnTo>
                  <a:pt x="0" y="14487"/>
                </a:lnTo>
                <a:lnTo>
                  <a:pt x="41787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0" y="0"/>
            <a:ext cx="2576661" cy="6857998"/>
          </a:xfrm>
          <a:custGeom>
            <a:avLst/>
            <a:gdLst>
              <a:gd name="connsiteX0" fmla="*/ 752206 w 1730327"/>
              <a:gd name="connsiteY0" fmla="*/ 0 h 4459458"/>
              <a:gd name="connsiteX1" fmla="*/ 1688540 w 1730327"/>
              <a:gd name="connsiteY1" fmla="*/ 0 h 4459458"/>
              <a:gd name="connsiteX2" fmla="*/ 1730327 w 1730327"/>
              <a:gd name="connsiteY2" fmla="*/ 14487 h 4459458"/>
              <a:gd name="connsiteX3" fmla="*/ 1715356 w 1730327"/>
              <a:gd name="connsiteY3" fmla="*/ 19677 h 4459458"/>
              <a:gd name="connsiteX4" fmla="*/ 168812 w 1730327"/>
              <a:gd name="connsiteY4" fmla="*/ 2229729 h 4459458"/>
              <a:gd name="connsiteX5" fmla="*/ 1715356 w 1730327"/>
              <a:gd name="connsiteY5" fmla="*/ 4439781 h 4459458"/>
              <a:gd name="connsiteX6" fmla="*/ 1730327 w 1730327"/>
              <a:gd name="connsiteY6" fmla="*/ 4444971 h 4459458"/>
              <a:gd name="connsiteX7" fmla="*/ 1688540 w 1730327"/>
              <a:gd name="connsiteY7" fmla="*/ 4459458 h 4459458"/>
              <a:gd name="connsiteX8" fmla="*/ 752206 w 1730327"/>
              <a:gd name="connsiteY8" fmla="*/ 4459458 h 4459458"/>
              <a:gd name="connsiteX9" fmla="*/ 695448 w 1730327"/>
              <a:gd name="connsiteY9" fmla="*/ 4439781 h 4459458"/>
              <a:gd name="connsiteX10" fmla="*/ 70384 w 1730327"/>
              <a:gd name="connsiteY10" fmla="*/ 4080560 h 4459458"/>
              <a:gd name="connsiteX11" fmla="*/ 0 w 1730327"/>
              <a:gd name="connsiteY11" fmla="*/ 4019967 h 4459458"/>
              <a:gd name="connsiteX12" fmla="*/ 0 w 1730327"/>
              <a:gd name="connsiteY12" fmla="*/ 439491 h 4459458"/>
              <a:gd name="connsiteX13" fmla="*/ 70384 w 1730327"/>
              <a:gd name="connsiteY13" fmla="*/ 378898 h 4459458"/>
              <a:gd name="connsiteX14" fmla="*/ 695448 w 1730327"/>
              <a:gd name="connsiteY14" fmla="*/ 19677 h 4459458"/>
              <a:gd name="connsiteX15" fmla="*/ 752206 w 1730327"/>
              <a:gd name="connsiteY15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30327" h="4459458">
                <a:moveTo>
                  <a:pt x="752206" y="0"/>
                </a:moveTo>
                <a:lnTo>
                  <a:pt x="1688540" y="0"/>
                </a:lnTo>
                <a:lnTo>
                  <a:pt x="1730327" y="14487"/>
                </a:lnTo>
                <a:lnTo>
                  <a:pt x="1715356" y="19677"/>
                </a:lnTo>
                <a:cubicBezTo>
                  <a:pt x="806517" y="383796"/>
                  <a:pt x="168812" y="1236221"/>
                  <a:pt x="168812" y="2229729"/>
                </a:cubicBezTo>
                <a:cubicBezTo>
                  <a:pt x="168812" y="3223238"/>
                  <a:pt x="806517" y="4075663"/>
                  <a:pt x="1715356" y="4439781"/>
                </a:cubicBezTo>
                <a:lnTo>
                  <a:pt x="1730327" y="4444971"/>
                </a:lnTo>
                <a:lnTo>
                  <a:pt x="1688540" y="4459458"/>
                </a:lnTo>
                <a:lnTo>
                  <a:pt x="752206" y="4459458"/>
                </a:lnTo>
                <a:lnTo>
                  <a:pt x="695448" y="4439781"/>
                </a:lnTo>
                <a:cubicBezTo>
                  <a:pt x="468239" y="4348751"/>
                  <a:pt x="257975" y="4227203"/>
                  <a:pt x="70384" y="4080560"/>
                </a:cubicBezTo>
                <a:lnTo>
                  <a:pt x="0" y="4019967"/>
                </a:lnTo>
                <a:lnTo>
                  <a:pt x="0" y="439491"/>
                </a:lnTo>
                <a:lnTo>
                  <a:pt x="70384" y="378898"/>
                </a:lnTo>
                <a:cubicBezTo>
                  <a:pt x="257975" y="232256"/>
                  <a:pt x="468239" y="110707"/>
                  <a:pt x="695448" y="19677"/>
                </a:cubicBezTo>
                <a:lnTo>
                  <a:pt x="752206" y="0"/>
                </a:ln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2576661" y="0"/>
            <a:ext cx="3697401" cy="6857998"/>
          </a:xfrm>
          <a:custGeom>
            <a:avLst/>
            <a:gdLst>
              <a:gd name="connsiteX0" fmla="*/ 41787 w 2482947"/>
              <a:gd name="connsiteY0" fmla="*/ 0 h 4459458"/>
              <a:gd name="connsiteX1" fmla="*/ 879646 w 2482947"/>
              <a:gd name="connsiteY1" fmla="*/ 0 h 4459458"/>
              <a:gd name="connsiteX2" fmla="*/ 936403 w 2482947"/>
              <a:gd name="connsiteY2" fmla="*/ 19677 h 4459458"/>
              <a:gd name="connsiteX3" fmla="*/ 2482947 w 2482947"/>
              <a:gd name="connsiteY3" fmla="*/ 2229729 h 4459458"/>
              <a:gd name="connsiteX4" fmla="*/ 936403 w 2482947"/>
              <a:gd name="connsiteY4" fmla="*/ 4439781 h 4459458"/>
              <a:gd name="connsiteX5" fmla="*/ 879646 w 2482947"/>
              <a:gd name="connsiteY5" fmla="*/ 4459458 h 4459458"/>
              <a:gd name="connsiteX6" fmla="*/ 41787 w 2482947"/>
              <a:gd name="connsiteY6" fmla="*/ 4459458 h 4459458"/>
              <a:gd name="connsiteX7" fmla="*/ 0 w 2482947"/>
              <a:gd name="connsiteY7" fmla="*/ 4444971 h 4459458"/>
              <a:gd name="connsiteX8" fmla="*/ 14970 w 2482947"/>
              <a:gd name="connsiteY8" fmla="*/ 4439781 h 4459458"/>
              <a:gd name="connsiteX9" fmla="*/ 1561514 w 2482947"/>
              <a:gd name="connsiteY9" fmla="*/ 2229729 h 4459458"/>
              <a:gd name="connsiteX10" fmla="*/ 14970 w 2482947"/>
              <a:gd name="connsiteY10" fmla="*/ 19677 h 4459458"/>
              <a:gd name="connsiteX11" fmla="*/ 0 w 2482947"/>
              <a:gd name="connsiteY11" fmla="*/ 14487 h 4459458"/>
              <a:gd name="connsiteX12" fmla="*/ 41787 w 2482947"/>
              <a:gd name="connsiteY12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82947" h="4459458">
                <a:moveTo>
                  <a:pt x="41787" y="0"/>
                </a:moveTo>
                <a:lnTo>
                  <a:pt x="879646" y="0"/>
                </a:lnTo>
                <a:lnTo>
                  <a:pt x="936403" y="19677"/>
                </a:lnTo>
                <a:cubicBezTo>
                  <a:pt x="1845242" y="383796"/>
                  <a:pt x="2482947" y="1236221"/>
                  <a:pt x="2482947" y="2229729"/>
                </a:cubicBezTo>
                <a:cubicBezTo>
                  <a:pt x="2482947" y="3223238"/>
                  <a:pt x="1845242" y="4075663"/>
                  <a:pt x="936403" y="4439781"/>
                </a:cubicBezTo>
                <a:lnTo>
                  <a:pt x="879646" y="4459458"/>
                </a:lnTo>
                <a:lnTo>
                  <a:pt x="41787" y="4459458"/>
                </a:lnTo>
                <a:lnTo>
                  <a:pt x="0" y="4444971"/>
                </a:lnTo>
                <a:lnTo>
                  <a:pt x="14970" y="4439781"/>
                </a:lnTo>
                <a:cubicBezTo>
                  <a:pt x="923809" y="4075663"/>
                  <a:pt x="1561514" y="3223238"/>
                  <a:pt x="1561514" y="2229729"/>
                </a:cubicBezTo>
                <a:cubicBezTo>
                  <a:pt x="1561514" y="1236221"/>
                  <a:pt x="923809" y="383796"/>
                  <a:pt x="14970" y="19677"/>
                </a:cubicBezTo>
                <a:lnTo>
                  <a:pt x="0" y="14487"/>
                </a:lnTo>
                <a:lnTo>
                  <a:pt x="41787" y="0"/>
                </a:lnTo>
                <a:close/>
              </a:path>
            </a:pathLst>
          </a:custGeom>
          <a:solidFill>
            <a:srgbClr val="283718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5405321" y="0"/>
            <a:ext cx="6786679" cy="6857998"/>
          </a:xfrm>
          <a:custGeom>
            <a:avLst/>
            <a:gdLst>
              <a:gd name="connsiteX0" fmla="*/ 0 w 4557516"/>
              <a:gd name="connsiteY0" fmla="*/ 0 h 4459458"/>
              <a:gd name="connsiteX1" fmla="*/ 4557516 w 4557516"/>
              <a:gd name="connsiteY1" fmla="*/ 0 h 4459458"/>
              <a:gd name="connsiteX2" fmla="*/ 4557516 w 4557516"/>
              <a:gd name="connsiteY2" fmla="*/ 4459458 h 4459458"/>
              <a:gd name="connsiteX3" fmla="*/ 0 w 4557516"/>
              <a:gd name="connsiteY3" fmla="*/ 4459458 h 4459458"/>
              <a:gd name="connsiteX4" fmla="*/ 56757 w 4557516"/>
              <a:gd name="connsiteY4" fmla="*/ 4439781 h 4459458"/>
              <a:gd name="connsiteX5" fmla="*/ 1603301 w 4557516"/>
              <a:gd name="connsiteY5" fmla="*/ 2229729 h 4459458"/>
              <a:gd name="connsiteX6" fmla="*/ 56757 w 4557516"/>
              <a:gd name="connsiteY6" fmla="*/ 19677 h 4459458"/>
              <a:gd name="connsiteX7" fmla="*/ 0 w 4557516"/>
              <a:gd name="connsiteY7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7516" h="4459458">
                <a:moveTo>
                  <a:pt x="0" y="0"/>
                </a:moveTo>
                <a:lnTo>
                  <a:pt x="4557516" y="0"/>
                </a:lnTo>
                <a:lnTo>
                  <a:pt x="4557516" y="4459458"/>
                </a:lnTo>
                <a:lnTo>
                  <a:pt x="0" y="4459458"/>
                </a:lnTo>
                <a:lnTo>
                  <a:pt x="56757" y="4439781"/>
                </a:lnTo>
                <a:cubicBezTo>
                  <a:pt x="965596" y="4075663"/>
                  <a:pt x="1603301" y="3223238"/>
                  <a:pt x="1603301" y="2229729"/>
                </a:cubicBezTo>
                <a:cubicBezTo>
                  <a:pt x="1603301" y="1236221"/>
                  <a:pt x="965596" y="383796"/>
                  <a:pt x="56757" y="1967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50DAE8A-E213-46BC-90DF-23D2B9D8D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279652"/>
            <a:ext cx="464457" cy="578347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C67DBD-15D3-45BE-8C9E-819B89A6D149}"/>
              </a:ext>
            </a:extLst>
          </p:cNvPr>
          <p:cNvSpPr txBox="1"/>
          <p:nvPr/>
        </p:nvSpPr>
        <p:spPr>
          <a:xfrm>
            <a:off x="6574972" y="204590"/>
            <a:ext cx="61437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accent6">
                    <a:lumMod val="50000"/>
                  </a:schemeClr>
                </a:solidFill>
              </a:rPr>
              <a:t>RESPONSABILIDADE</a:t>
            </a:r>
          </a:p>
          <a:p>
            <a:r>
              <a:rPr lang="pt-BR" sz="2800" dirty="0"/>
              <a:t>                        É O NOSSO OBJETIVO</a:t>
            </a:r>
          </a:p>
        </p:txBody>
      </p:sp>
      <p:sp>
        <p:nvSpPr>
          <p:cNvPr id="3" name="Lágrima 2">
            <a:extLst>
              <a:ext uri="{FF2B5EF4-FFF2-40B4-BE49-F238E27FC236}">
                <a16:creationId xmlns:a16="http://schemas.microsoft.com/office/drawing/2014/main" id="{EAF21FCE-2AAF-49C1-9F22-609573E48EF4}"/>
              </a:ext>
            </a:extLst>
          </p:cNvPr>
          <p:cNvSpPr/>
          <p:nvPr/>
        </p:nvSpPr>
        <p:spPr>
          <a:xfrm flipV="1">
            <a:off x="9368800" y="4607406"/>
            <a:ext cx="2854312" cy="270677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E7BEB71F-E0E6-4065-918F-96DE6A68222A}"/>
              </a:ext>
            </a:extLst>
          </p:cNvPr>
          <p:cNvSpPr/>
          <p:nvPr/>
        </p:nvSpPr>
        <p:spPr>
          <a:xfrm flipV="1">
            <a:off x="9521200" y="4759806"/>
            <a:ext cx="2854312" cy="2706775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A imagem pode conter: texto">
            <a:extLst>
              <a:ext uri="{FF2B5EF4-FFF2-40B4-BE49-F238E27FC236}">
                <a16:creationId xmlns:a16="http://schemas.microsoft.com/office/drawing/2014/main" id="{B48FB351-B57B-46FB-9623-CDC7CBCB7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7" b="35040"/>
          <a:stretch/>
        </p:blipFill>
        <p:spPr bwMode="auto">
          <a:xfrm>
            <a:off x="9663434" y="5576164"/>
            <a:ext cx="2525191" cy="76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0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ambientes corporativos">
            <a:extLst>
              <a:ext uri="{FF2B5EF4-FFF2-40B4-BE49-F238E27FC236}">
                <a16:creationId xmlns:a16="http://schemas.microsoft.com/office/drawing/2014/main" id="{4FFD99F4-D5B9-40C2-AB30-647A29F40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73" r="27157"/>
          <a:stretch/>
        </p:blipFill>
        <p:spPr bwMode="auto">
          <a:xfrm>
            <a:off x="0" y="0"/>
            <a:ext cx="75121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alguem segurando celular">
            <a:extLst>
              <a:ext uri="{FF2B5EF4-FFF2-40B4-BE49-F238E27FC236}">
                <a16:creationId xmlns:a16="http://schemas.microsoft.com/office/drawing/2014/main" id="{8249A824-B9DA-4E5D-AA9F-94FD926F4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98882" l="9585" r="98722">
                        <a14:foregroundMark x1="54473" y1="88019" x2="68211" y2="96965"/>
                        <a14:foregroundMark x1="68211" y1="96965" x2="70447" y2="88339"/>
                        <a14:foregroundMark x1="70447" y1="88339" x2="74760" y2="80511"/>
                        <a14:foregroundMark x1="74760" y1="80511" x2="82907" y2="80351"/>
                        <a14:foregroundMark x1="82907" y1="80351" x2="98562" y2="86262"/>
                        <a14:foregroundMark x1="98562" y1="86262" x2="98562" y2="95687"/>
                        <a14:foregroundMark x1="98562" y1="95687" x2="88339" y2="99681"/>
                        <a14:foregroundMark x1="88339" y1="99681" x2="70607" y2="98882"/>
                        <a14:foregroundMark x1="70607" y1="98882" x2="55272" y2="90096"/>
                        <a14:foregroundMark x1="75399" y1="78435" x2="68530" y2="60224"/>
                        <a14:foregroundMark x1="68530" y1="60224" x2="66134" y2="42971"/>
                        <a14:foregroundMark x1="66134" y1="42971" x2="65974" y2="42812"/>
                        <a14:foregroundMark x1="54473" y1="18690" x2="54473" y2="18690"/>
                        <a14:foregroundMark x1="54473" y1="18690" x2="54473" y2="18690"/>
                        <a14:foregroundMark x1="48562" y1="17572" x2="48562" y2="17572"/>
                        <a14:foregroundMark x1="48562" y1="17572" x2="48562" y2="17572"/>
                        <a14:foregroundMark x1="47604" y1="17572" x2="56230" y2="18371"/>
                        <a14:foregroundMark x1="44249" y1="17572" x2="35783" y2="17891"/>
                        <a14:foregroundMark x1="35783" y1="17891" x2="35463" y2="73962"/>
                        <a14:foregroundMark x1="35463" y1="73962" x2="41214" y2="80671"/>
                        <a14:foregroundMark x1="41214" y1="80671" x2="48722" y2="83546"/>
                        <a14:foregroundMark x1="48722" y1="83546" x2="57827" y2="82428"/>
                        <a14:foregroundMark x1="57827" y1="82428" x2="49681" y2="80032"/>
                        <a14:foregroundMark x1="49681" y1="80032" x2="58786" y2="78914"/>
                        <a14:foregroundMark x1="58786" y1="78914" x2="64537" y2="72524"/>
                        <a14:foregroundMark x1="64537" y1="72524" x2="66454" y2="64537"/>
                        <a14:foregroundMark x1="66454" y1="64537" x2="63898" y2="17572"/>
                        <a14:foregroundMark x1="33387" y1="79393" x2="34984" y2="79073"/>
                        <a14:foregroundMark x1="97284" y1="91534" x2="96006" y2="99681"/>
                        <a14:foregroundMark x1="96006" y1="99681" x2="92971" y2="90895"/>
                        <a14:foregroundMark x1="92971" y1="90895" x2="92971" y2="82748"/>
                        <a14:foregroundMark x1="92971" y1="82748" x2="92812" y2="82588"/>
                        <a14:foregroundMark x1="98083" y1="87540" x2="98722" y2="98403"/>
                        <a14:foregroundMark x1="98722" y1="98403" x2="96006" y2="8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28" t="14197"/>
          <a:stretch/>
        </p:blipFill>
        <p:spPr bwMode="auto">
          <a:xfrm>
            <a:off x="1420838" y="908265"/>
            <a:ext cx="5120640" cy="59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4A40F6C-4A0C-4E19-B92C-1FA0455E5CC4}"/>
              </a:ext>
            </a:extLst>
          </p:cNvPr>
          <p:cNvSpPr/>
          <p:nvPr/>
        </p:nvSpPr>
        <p:spPr>
          <a:xfrm>
            <a:off x="2045356" y="1322363"/>
            <a:ext cx="2020398" cy="3949683"/>
          </a:xfrm>
          <a:prstGeom prst="roundRect">
            <a:avLst>
              <a:gd name="adj" fmla="val 10936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C8390DC-5B20-4178-B8F5-9DB163051070}"/>
              </a:ext>
            </a:extLst>
          </p:cNvPr>
          <p:cNvSpPr/>
          <p:nvPr/>
        </p:nvSpPr>
        <p:spPr>
          <a:xfrm>
            <a:off x="2056643" y="1320856"/>
            <a:ext cx="2020398" cy="3968218"/>
          </a:xfrm>
          <a:prstGeom prst="roundRect">
            <a:avLst>
              <a:gd name="adj" fmla="val 10936"/>
            </a:avLst>
          </a:prstGeom>
          <a:solidFill>
            <a:schemeClr val="bg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42ABA6C-DDE8-4113-A1BD-F3BDCB0F8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6629" y="3066666"/>
            <a:ext cx="1180726" cy="1470253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2" name="Texto Explicativo em Elipse 6">
            <a:extLst>
              <a:ext uri="{FF2B5EF4-FFF2-40B4-BE49-F238E27FC236}">
                <a16:creationId xmlns:a16="http://schemas.microsoft.com/office/drawing/2014/main" id="{1F0E5015-BAEC-41A8-BADF-CB963D194D92}"/>
              </a:ext>
            </a:extLst>
          </p:cNvPr>
          <p:cNvSpPr/>
          <p:nvPr/>
        </p:nvSpPr>
        <p:spPr>
          <a:xfrm>
            <a:off x="2145729" y="1401836"/>
            <a:ext cx="1920025" cy="1664830"/>
          </a:xfrm>
          <a:prstGeom prst="wedgeEllipseCallout">
            <a:avLst>
              <a:gd name="adj1" fmla="val 1405"/>
              <a:gd name="adj2" fmla="val 606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93D52F-91EC-45DB-B2BD-4A7F02ECA1A9}"/>
              </a:ext>
            </a:extLst>
          </p:cNvPr>
          <p:cNvSpPr txBox="1"/>
          <p:nvPr/>
        </p:nvSpPr>
        <p:spPr>
          <a:xfrm>
            <a:off x="2187103" y="1779067"/>
            <a:ext cx="1842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Olá, </a:t>
            </a:r>
            <a:r>
              <a:rPr lang="pt-BR" sz="1400" b="1" dirty="0">
                <a:solidFill>
                  <a:schemeClr val="accent6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Colepav</a:t>
            </a:r>
            <a:r>
              <a:rPr lang="pt-BR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click aqui para ver a lixeira que precisa ser esvaziada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D34B4C8E-3569-4E7B-A334-958FFEA6213F}"/>
              </a:ext>
            </a:extLst>
          </p:cNvPr>
          <p:cNvSpPr/>
          <p:nvPr/>
        </p:nvSpPr>
        <p:spPr>
          <a:xfrm flipH="1">
            <a:off x="4786263" y="-17536"/>
            <a:ext cx="7405737" cy="6889604"/>
          </a:xfrm>
          <a:prstGeom prst="homePlate">
            <a:avLst>
              <a:gd name="adj" fmla="val 18744"/>
            </a:avLst>
          </a:prstGeom>
          <a:solidFill>
            <a:schemeClr val="bg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7487CA-A950-4399-9DBC-D66954740B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697"/>
          <a:stretch/>
        </p:blipFill>
        <p:spPr>
          <a:xfrm>
            <a:off x="6045899" y="0"/>
            <a:ext cx="3407589" cy="685595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824ADE-23D6-4EF3-A446-068F1A5D37C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965028" y="2741942"/>
            <a:ext cx="267651" cy="26765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9083217-F419-4472-A340-EB15258CA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8833" y="1863008"/>
            <a:ext cx="262076" cy="262076"/>
          </a:xfrm>
          <a:prstGeom prst="rect">
            <a:avLst/>
          </a:prstGeom>
        </p:spPr>
      </p:pic>
      <p:pic>
        <p:nvPicPr>
          <p:cNvPr id="21" name="Picture 8" descr="Resultado de imagem para seta de localização">
            <a:extLst>
              <a:ext uri="{FF2B5EF4-FFF2-40B4-BE49-F238E27FC236}">
                <a16:creationId xmlns:a16="http://schemas.microsoft.com/office/drawing/2014/main" id="{400D9974-7ACC-4D36-B008-1F8CE7777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1" t="270" b="1"/>
          <a:stretch/>
        </p:blipFill>
        <p:spPr bwMode="auto">
          <a:xfrm flipH="1">
            <a:off x="8297983" y="2084285"/>
            <a:ext cx="446813" cy="4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esultado de imagem para seta de localização">
            <a:extLst>
              <a:ext uri="{FF2B5EF4-FFF2-40B4-BE49-F238E27FC236}">
                <a16:creationId xmlns:a16="http://schemas.microsoft.com/office/drawing/2014/main" id="{7D3907BE-47BD-4A9B-AB5D-077D420AC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7098365" y="814134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Resultado de imagem para seta de localização">
            <a:extLst>
              <a:ext uri="{FF2B5EF4-FFF2-40B4-BE49-F238E27FC236}">
                <a16:creationId xmlns:a16="http://schemas.microsoft.com/office/drawing/2014/main" id="{6522493E-49D5-473E-8634-CB3FFC771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1" t="10834" r="39282" b="53611"/>
          <a:stretch/>
        </p:blipFill>
        <p:spPr bwMode="auto">
          <a:xfrm>
            <a:off x="6148292" y="3172105"/>
            <a:ext cx="197653" cy="3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15BB1EA-5C82-41F1-B931-F3B02789C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1877" y="2907375"/>
            <a:ext cx="262076" cy="262076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6046DC7-F75B-45F8-862C-D023E3BA857D}"/>
              </a:ext>
            </a:extLst>
          </p:cNvPr>
          <p:cNvSpPr/>
          <p:nvPr/>
        </p:nvSpPr>
        <p:spPr>
          <a:xfrm>
            <a:off x="9543976" y="1021225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A15449E-88E2-4A16-9B7F-592FF86CCF41}"/>
              </a:ext>
            </a:extLst>
          </p:cNvPr>
          <p:cNvSpPr txBox="1"/>
          <p:nvPr/>
        </p:nvSpPr>
        <p:spPr>
          <a:xfrm>
            <a:off x="9640253" y="1120140"/>
            <a:ext cx="184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Ir as lixeiras cheias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903A8D5-73CA-4BFE-B625-9EBBE39FEC89}"/>
              </a:ext>
            </a:extLst>
          </p:cNvPr>
          <p:cNvSpPr/>
          <p:nvPr/>
        </p:nvSpPr>
        <p:spPr>
          <a:xfrm>
            <a:off x="9578693" y="2571303"/>
            <a:ext cx="2602780" cy="31469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548ED5-89B8-4B4F-8D59-D65AF1DFA235}"/>
              </a:ext>
            </a:extLst>
          </p:cNvPr>
          <p:cNvSpPr txBox="1"/>
          <p:nvPr/>
        </p:nvSpPr>
        <p:spPr>
          <a:xfrm>
            <a:off x="9721834" y="2662469"/>
            <a:ext cx="21159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Minhas lixeiras: 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Papel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Metais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Vidros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Plástico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Orgânico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Eletrônico</a:t>
            </a: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2" name="Picture 8" descr="Resultado de imagem para seta de localização">
            <a:extLst>
              <a:ext uri="{FF2B5EF4-FFF2-40B4-BE49-F238E27FC236}">
                <a16:creationId xmlns:a16="http://schemas.microsoft.com/office/drawing/2014/main" id="{A34BE576-6407-495C-BBFC-18A4572C1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9860661" y="2972094"/>
            <a:ext cx="185610" cy="4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Resultado de imagem para seta de localização">
            <a:extLst>
              <a:ext uri="{FF2B5EF4-FFF2-40B4-BE49-F238E27FC236}">
                <a16:creationId xmlns:a16="http://schemas.microsoft.com/office/drawing/2014/main" id="{FCC7BC4F-EE06-4FE8-9239-D6F6610BA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0" r="23663"/>
          <a:stretch/>
        </p:blipFill>
        <p:spPr bwMode="auto">
          <a:xfrm flipH="1">
            <a:off x="9851233" y="3447001"/>
            <a:ext cx="185611" cy="3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Resultado de imagem para seta de localização">
            <a:extLst>
              <a:ext uri="{FF2B5EF4-FFF2-40B4-BE49-F238E27FC236}">
                <a16:creationId xmlns:a16="http://schemas.microsoft.com/office/drawing/2014/main" id="{61785BC8-FDB5-4EC6-8A95-87905AAC6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5303" b="-7164"/>
          <a:stretch/>
        </p:blipFill>
        <p:spPr bwMode="auto">
          <a:xfrm flipH="1">
            <a:off x="9806530" y="4317665"/>
            <a:ext cx="173202" cy="37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Resultado de imagem para seta de localização">
            <a:extLst>
              <a:ext uri="{FF2B5EF4-FFF2-40B4-BE49-F238E27FC236}">
                <a16:creationId xmlns:a16="http://schemas.microsoft.com/office/drawing/2014/main" id="{DE213215-EB32-4287-B537-A985274B7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r="53976" b="23002"/>
          <a:stretch/>
        </p:blipFill>
        <p:spPr bwMode="auto">
          <a:xfrm flipH="1">
            <a:off x="9852311" y="3895250"/>
            <a:ext cx="197208" cy="30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Resultado de imagem para seta de localização">
            <a:extLst>
              <a:ext uri="{FF2B5EF4-FFF2-40B4-BE49-F238E27FC236}">
                <a16:creationId xmlns:a16="http://schemas.microsoft.com/office/drawing/2014/main" id="{3CD516C3-C040-4D19-A151-E244C59FF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1" t="10834" r="39282" b="53611"/>
          <a:stretch/>
        </p:blipFill>
        <p:spPr bwMode="auto">
          <a:xfrm>
            <a:off x="9851234" y="4784603"/>
            <a:ext cx="146297" cy="23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Resultado de imagem para simbolo de  de localização">
            <a:extLst>
              <a:ext uri="{FF2B5EF4-FFF2-40B4-BE49-F238E27FC236}">
                <a16:creationId xmlns:a16="http://schemas.microsoft.com/office/drawing/2014/main" id="{B06C7EFC-19C6-4F43-B813-0A2E75FA1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580" y="5236295"/>
            <a:ext cx="319604" cy="3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Resultado de imagem para seta de localização">
            <a:extLst>
              <a:ext uri="{FF2B5EF4-FFF2-40B4-BE49-F238E27FC236}">
                <a16:creationId xmlns:a16="http://schemas.microsoft.com/office/drawing/2014/main" id="{26DC1736-BCDF-4479-B1D0-582412E14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6451068" y="2970413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Resultado de imagem para seta de localização">
            <a:extLst>
              <a:ext uri="{FF2B5EF4-FFF2-40B4-BE49-F238E27FC236}">
                <a16:creationId xmlns:a16="http://schemas.microsoft.com/office/drawing/2014/main" id="{6FEE2002-E5F0-4C56-B729-371CE4EAF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8661163" y="937576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Resultado de imagem para seta de localização">
            <a:extLst>
              <a:ext uri="{FF2B5EF4-FFF2-40B4-BE49-F238E27FC236}">
                <a16:creationId xmlns:a16="http://schemas.microsoft.com/office/drawing/2014/main" id="{058A05A2-CA23-49AD-A823-EA1D7EB60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7327394" y="4159947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5A812F1-ECD2-406A-B301-645EAB509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71" y="749119"/>
            <a:ext cx="262076" cy="262076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8D3707D9-92D3-47A4-851D-21D9F849B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6867" y="4071628"/>
            <a:ext cx="262076" cy="262076"/>
          </a:xfrm>
          <a:prstGeom prst="rect">
            <a:avLst/>
          </a:prstGeom>
        </p:spPr>
      </p:pic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95A4F974-A9CC-4FD4-8A10-AC281D5C3D41}"/>
              </a:ext>
            </a:extLst>
          </p:cNvPr>
          <p:cNvSpPr/>
          <p:nvPr/>
        </p:nvSpPr>
        <p:spPr>
          <a:xfrm>
            <a:off x="9543976" y="337566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24048ED-4F0C-4A92-B83D-C490BB052378}"/>
              </a:ext>
            </a:extLst>
          </p:cNvPr>
          <p:cNvSpPr txBox="1"/>
          <p:nvPr/>
        </p:nvSpPr>
        <p:spPr>
          <a:xfrm>
            <a:off x="9746076" y="449437"/>
            <a:ext cx="184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Sugestão de rotas</a:t>
            </a:r>
          </a:p>
        </p:txBody>
      </p:sp>
      <p:pic>
        <p:nvPicPr>
          <p:cNvPr id="3074" name="Picture 2" descr="Resultado de imagem para icone de mapa">
            <a:extLst>
              <a:ext uri="{FF2B5EF4-FFF2-40B4-BE49-F238E27FC236}">
                <a16:creationId xmlns:a16="http://schemas.microsoft.com/office/drawing/2014/main" id="{0236C4B6-0B00-4D8A-B371-227D140F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746" y="423743"/>
            <a:ext cx="422216" cy="4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DF7AB2CF-7354-4F6F-861C-65196ED59449}"/>
              </a:ext>
            </a:extLst>
          </p:cNvPr>
          <p:cNvSpPr/>
          <p:nvPr/>
        </p:nvSpPr>
        <p:spPr>
          <a:xfrm>
            <a:off x="9533449" y="1847712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B68453-985C-4DED-A5EB-08CDFC2FB564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533746" y="932136"/>
            <a:ext cx="549660" cy="646996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A1EC20-4517-4E64-9459-A49C2B45D063}"/>
              </a:ext>
            </a:extLst>
          </p:cNvPr>
          <p:cNvSpPr txBox="1"/>
          <p:nvPr/>
        </p:nvSpPr>
        <p:spPr>
          <a:xfrm>
            <a:off x="9589220" y="1943396"/>
            <a:ext cx="211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Chamar serviço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BF71B06-0E37-4B92-A99A-B1A55F85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669" y="1768899"/>
            <a:ext cx="803289" cy="6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95FAB6B-19F8-40FA-B4BF-CEA1D3519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5742" y="3095782"/>
            <a:ext cx="262076" cy="2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Resultado de imagem para lata de lixo tecnologica">
            <a:extLst>
              <a:ext uri="{FF2B5EF4-FFF2-40B4-BE49-F238E27FC236}">
                <a16:creationId xmlns:a16="http://schemas.microsoft.com/office/drawing/2014/main" id="{005A8C52-6295-47A4-96D2-AE4FBBD63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 b="158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E4CF5A9-7AB7-4E8D-A631-E73050218180}"/>
              </a:ext>
            </a:extLst>
          </p:cNvPr>
          <p:cNvSpPr/>
          <p:nvPr/>
        </p:nvSpPr>
        <p:spPr>
          <a:xfrm>
            <a:off x="6675055" y="1867436"/>
            <a:ext cx="1840295" cy="4495264"/>
          </a:xfrm>
          <a:prstGeom prst="roundRect">
            <a:avLst>
              <a:gd name="adj" fmla="val 4505"/>
            </a:avLst>
          </a:prstGeom>
          <a:solidFill>
            <a:srgbClr val="AAF200"/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1E2B2C-386E-419D-9C89-653F31F9955F}"/>
              </a:ext>
            </a:extLst>
          </p:cNvPr>
          <p:cNvSpPr txBox="1"/>
          <p:nvPr/>
        </p:nvSpPr>
        <p:spPr>
          <a:xfrm>
            <a:off x="6753224" y="2243078"/>
            <a:ext cx="4629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Que  juntos </a:t>
            </a:r>
          </a:p>
          <a:p>
            <a:r>
              <a:rPr lang="pt-BR" sz="2000" dirty="0">
                <a:latin typeface="Arial Black" panose="020B0A04020102020204" pitchFamily="34" charset="0"/>
              </a:rPr>
              <a:t>possamos</a:t>
            </a:r>
          </a:p>
          <a:p>
            <a:r>
              <a:rPr lang="pt-BR" sz="2000" dirty="0">
                <a:latin typeface="Arial Black" panose="020B0A04020102020204" pitchFamily="34" charset="0"/>
              </a:rPr>
              <a:t> construir </a:t>
            </a:r>
          </a:p>
          <a:p>
            <a:r>
              <a:rPr lang="pt-BR" sz="2000" dirty="0">
                <a:latin typeface="Arial Black" panose="020B0A04020102020204" pitchFamily="34" charset="0"/>
              </a:rPr>
              <a:t>um Planeta </a:t>
            </a:r>
          </a:p>
          <a:p>
            <a:r>
              <a:rPr lang="pt-BR" sz="2000" dirty="0">
                <a:latin typeface="Arial Black" panose="020B0A04020102020204" pitchFamily="34" charset="0"/>
              </a:rPr>
              <a:t>Melhor.</a:t>
            </a:r>
          </a:p>
          <a:p>
            <a:endParaRPr lang="pt-BR" sz="2000" dirty="0">
              <a:latin typeface="Arial Black" panose="020B0A04020102020204" pitchFamily="34" charset="0"/>
            </a:endParaRPr>
          </a:p>
          <a:p>
            <a:r>
              <a:rPr lang="pt-BR" sz="2000" dirty="0">
                <a:latin typeface="Arial Black" panose="020B0A04020102020204" pitchFamily="34" charset="0"/>
              </a:rPr>
              <a:t>Junte-se á </a:t>
            </a:r>
          </a:p>
          <a:p>
            <a:r>
              <a:rPr lang="pt-BR" sz="2000" dirty="0">
                <a:latin typeface="Arial Black" panose="020B0A04020102020204" pitchFamily="34" charset="0"/>
              </a:rPr>
              <a:t>Nos.</a:t>
            </a:r>
          </a:p>
        </p:txBody>
      </p:sp>
      <p:pic>
        <p:nvPicPr>
          <p:cNvPr id="13320" name="Picture 8" descr="Resultado de imagem para reciclagem certa">
            <a:extLst>
              <a:ext uri="{FF2B5EF4-FFF2-40B4-BE49-F238E27FC236}">
                <a16:creationId xmlns:a16="http://schemas.microsoft.com/office/drawing/2014/main" id="{FC0A900C-AF14-4F90-846A-EBB20B955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4"/>
          <a:stretch/>
        </p:blipFill>
        <p:spPr bwMode="auto">
          <a:xfrm>
            <a:off x="6753223" y="4809783"/>
            <a:ext cx="1795463" cy="1409073"/>
          </a:xfrm>
          <a:prstGeom prst="rect">
            <a:avLst/>
          </a:prstGeom>
          <a:noFill/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A8D9E4B-E299-43CB-9B34-9A7536D86265}"/>
              </a:ext>
            </a:extLst>
          </p:cNvPr>
          <p:cNvCxnSpPr/>
          <p:nvPr/>
        </p:nvCxnSpPr>
        <p:spPr>
          <a:xfrm>
            <a:off x="7105650" y="2163902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D5628FE-AAAE-41E5-A4F9-FC51776FB056}"/>
              </a:ext>
            </a:extLst>
          </p:cNvPr>
          <p:cNvCxnSpPr/>
          <p:nvPr/>
        </p:nvCxnSpPr>
        <p:spPr>
          <a:xfrm>
            <a:off x="6734174" y="3839111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AB3BD83-9539-4843-89B7-EF93E7B472E1}"/>
              </a:ext>
            </a:extLst>
          </p:cNvPr>
          <p:cNvCxnSpPr>
            <a:cxnSpLocks/>
          </p:cNvCxnSpPr>
          <p:nvPr/>
        </p:nvCxnSpPr>
        <p:spPr>
          <a:xfrm>
            <a:off x="7810499" y="1995486"/>
            <a:ext cx="6667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3E38FB7-3276-40E7-90E6-59246F5811C1}"/>
              </a:ext>
            </a:extLst>
          </p:cNvPr>
          <p:cNvSpPr/>
          <p:nvPr/>
        </p:nvSpPr>
        <p:spPr>
          <a:xfrm>
            <a:off x="4305300" y="1995486"/>
            <a:ext cx="1428750" cy="3815299"/>
          </a:xfrm>
          <a:prstGeom prst="roundRect">
            <a:avLst>
              <a:gd name="adj" fmla="val 21454"/>
            </a:avLst>
          </a:prstGeom>
          <a:solidFill>
            <a:srgbClr val="12121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DA72075-6EC9-4754-8943-E2EDF35B20F7}"/>
              </a:ext>
            </a:extLst>
          </p:cNvPr>
          <p:cNvSpPr/>
          <p:nvPr/>
        </p:nvSpPr>
        <p:spPr>
          <a:xfrm>
            <a:off x="2535045" y="2163902"/>
            <a:ext cx="1178309" cy="3350418"/>
          </a:xfrm>
          <a:prstGeom prst="roundRect">
            <a:avLst>
              <a:gd name="adj" fmla="val 21454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C562A2C-8EAD-464B-85A1-404BF9F82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48" t="49910" r="18487" b="21998"/>
          <a:stretch/>
        </p:blipFill>
        <p:spPr>
          <a:xfrm>
            <a:off x="4352226" y="2316983"/>
            <a:ext cx="1334896" cy="47333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A7E5AC4-9B1F-4A25-A43B-7545FA289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4681" y="4410566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divot"/>
            <a:extrusionClr>
              <a:schemeClr val="bg1"/>
            </a:extrusion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FE70C74-B0D6-4DD6-AB2C-DC49971E3D8B}"/>
              </a:ext>
            </a:extLst>
          </p:cNvPr>
          <p:cNvSpPr txBox="1"/>
          <p:nvPr/>
        </p:nvSpPr>
        <p:spPr>
          <a:xfrm>
            <a:off x="4295774" y="3000277"/>
            <a:ext cx="278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Mundo</a:t>
            </a:r>
          </a:p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Inovação e  Tecnologia</a:t>
            </a: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B5EEEEA-A586-4B8D-9EAC-B1CEE89FC7AA}"/>
              </a:ext>
            </a:extLst>
          </p:cNvPr>
          <p:cNvSpPr txBox="1"/>
          <p:nvPr/>
        </p:nvSpPr>
        <p:spPr>
          <a:xfrm>
            <a:off x="-35872" y="0"/>
            <a:ext cx="5849721" cy="646331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Bahnschrift Condensed" pitchFamily="34" charset="0"/>
              </a:rPr>
              <a:t>Possibilidade Futura de renda  </a:t>
            </a:r>
          </a:p>
        </p:txBody>
      </p:sp>
    </p:spTree>
    <p:extLst>
      <p:ext uri="{BB962C8B-B14F-4D97-AF65-F5344CB8AC3E}">
        <p14:creationId xmlns:p14="http://schemas.microsoft.com/office/powerpoint/2010/main" val="85418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7B1C87D-EEFB-45F0-94F3-646D73EA4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24954"/>
              </p:ext>
            </p:extLst>
          </p:nvPr>
        </p:nvGraphicFramePr>
        <p:xfrm>
          <a:off x="971767" y="83930"/>
          <a:ext cx="10248466" cy="6690140"/>
        </p:xfrm>
        <a:graphic>
          <a:graphicData uri="http://schemas.openxmlformats.org/drawingml/2006/table">
            <a:tbl>
              <a:tblPr/>
              <a:tblGrid>
                <a:gridCol w="392175">
                  <a:extLst>
                    <a:ext uri="{9D8B030D-6E8A-4147-A177-3AD203B41FA5}">
                      <a16:colId xmlns:a16="http://schemas.microsoft.com/office/drawing/2014/main" val="820044862"/>
                    </a:ext>
                  </a:extLst>
                </a:gridCol>
                <a:gridCol w="7831451">
                  <a:extLst>
                    <a:ext uri="{9D8B030D-6E8A-4147-A177-3AD203B41FA5}">
                      <a16:colId xmlns:a16="http://schemas.microsoft.com/office/drawing/2014/main" val="152033320"/>
                    </a:ext>
                  </a:extLst>
                </a:gridCol>
                <a:gridCol w="995003">
                  <a:extLst>
                    <a:ext uri="{9D8B030D-6E8A-4147-A177-3AD203B41FA5}">
                      <a16:colId xmlns:a16="http://schemas.microsoft.com/office/drawing/2014/main" val="2106245128"/>
                    </a:ext>
                  </a:extLst>
                </a:gridCol>
                <a:gridCol w="1029837">
                  <a:extLst>
                    <a:ext uri="{9D8B030D-6E8A-4147-A177-3AD203B41FA5}">
                      <a16:colId xmlns:a16="http://schemas.microsoft.com/office/drawing/2014/main" val="705545617"/>
                    </a:ext>
                  </a:extLst>
                </a:gridCol>
              </a:tblGrid>
              <a:tr h="29272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 (Mundo, Inovação e Tecnologia)</a:t>
                      </a:r>
                      <a:endParaRPr lang="pt-BR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426676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</a:t>
                      </a:r>
                      <a:endParaRPr lang="pt-B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Importancia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759061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Deverá ser disponibilizado maquinas com conexão de rede para realização do projeto;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funcional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713838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"/>
                        </a:rPr>
                        <a:t>plataforma institucional deverá ser web, publicada na internet, com segurança de acesso;</a:t>
                      </a:r>
                      <a:endParaRPr lang="pt-BR" sz="1400" b="0" i="0" u="none" strike="noStrike" dirty="0">
                        <a:effectLst/>
                        <a:latin typeface="Arial "/>
                      </a:endParaRPr>
                    </a:p>
                  </a:txBody>
                  <a:tcPr marL="7916" marR="7916" marT="7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458290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partir do login o site deverá direcionar para a pagina de comando do cliente;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33701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deverá possuir campos para login e senha no canto superior da página inicial;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422790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deverá possuir página para cadastro;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373415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deverá possuir barra de menu : início, sobre a empresa, produto, fale conosco;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608411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deverá possuir uma página sobre a empresa com as seguintes informações: historia, missão, valores e objetivos;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Importante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455037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deverá possuir uma página 'fale conosco' onde será possível encontrar informações para contato com a MIT;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Importante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994823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deverá possuir uma página sobre o nosso produto com uma breve explicação de como funciona;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Importante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60551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 possuir banner na página inicial;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Importante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683554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 possuir rodapé com as informações do menu e contato da MIT;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Desejável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836199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 permitir que a empresa efetue manutenção(inclusão, exclusão, consulta) de pessoas físicas (funcionários);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Importante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361556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 exibir mapa com a localidade das lixeiras e o nível das mesmas, destacando os locais que possuem mais fluxo;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338984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 exibir gráfico com a variação de lixeiras cheias;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166559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site deve exibir tela de simulador financeiro;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321108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banco de dados deve possuir as tabelas: empresas parceiras(cadastro), 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710832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banco de dados deverá ser em nuvem (Azure);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805291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sistema deverá notificar um funcionário através do aplicativo da empresa para recolher o lixo cheio;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Desejável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170902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produto físico será um latão de lixo;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92920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produto físico deve possuir um sensor de obstáculo;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29860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sensor deve identificar se a lixeira está vazia, média ou cheia;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191908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produto físico deve possuir um local na lixeira reservado para publicidade;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  <a:endParaRPr lang="pt-BR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243852"/>
                  </a:ext>
                </a:extLst>
              </a:tr>
              <a:tr h="2198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Desejável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funcional</a:t>
                      </a:r>
                      <a:endParaRPr lang="pt-B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16" marR="7916" marT="7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696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00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22D9AAE-E8BF-4E77-85C3-FB1C06E63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D76D717-018F-4205-A4C1-596C2D95F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8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B3C8C44-6B83-4F46-8D51-1C4C08424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2012175-67C4-4486-98E9-0FEDAD6E1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7ECA8B4-ED48-4191-9AE2-F0745456BB46}"/>
              </a:ext>
            </a:extLst>
          </p:cNvPr>
          <p:cNvSpPr/>
          <p:nvPr/>
        </p:nvSpPr>
        <p:spPr>
          <a:xfrm>
            <a:off x="202991" y="4736654"/>
            <a:ext cx="1963711" cy="1933731"/>
          </a:xfrm>
          <a:prstGeom prst="ellipse">
            <a:avLst/>
          </a:prstGeom>
          <a:solidFill>
            <a:srgbClr val="257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D428637-0B0D-4137-9BDE-45D364E3AC59}"/>
              </a:ext>
            </a:extLst>
          </p:cNvPr>
          <p:cNvSpPr/>
          <p:nvPr/>
        </p:nvSpPr>
        <p:spPr>
          <a:xfrm>
            <a:off x="3187907" y="3993015"/>
            <a:ext cx="2518347" cy="52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EECA40-13B0-4E9C-89BE-82FA91473A16}"/>
              </a:ext>
            </a:extLst>
          </p:cNvPr>
          <p:cNvSpPr txBox="1"/>
          <p:nvPr/>
        </p:nvSpPr>
        <p:spPr>
          <a:xfrm>
            <a:off x="66206" y="4196448"/>
            <a:ext cx="2303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25000"/>
                  </a:schemeClr>
                </a:solidFill>
              </a:rPr>
              <a:t>Chip geo localizador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864D551-B412-4D75-AD5B-05AF3429E650}"/>
              </a:ext>
            </a:extLst>
          </p:cNvPr>
          <p:cNvCxnSpPr/>
          <p:nvPr/>
        </p:nvCxnSpPr>
        <p:spPr>
          <a:xfrm>
            <a:off x="108053" y="4604851"/>
            <a:ext cx="2303488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E9DE7B9F-2D20-445B-9238-57D51CCEBBE0}"/>
              </a:ext>
            </a:extLst>
          </p:cNvPr>
          <p:cNvSpPr/>
          <p:nvPr/>
        </p:nvSpPr>
        <p:spPr>
          <a:xfrm>
            <a:off x="2369694" y="4517671"/>
            <a:ext cx="142406" cy="141504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Resultado de imagem para chip localização">
            <a:extLst>
              <a:ext uri="{FF2B5EF4-FFF2-40B4-BE49-F238E27FC236}">
                <a16:creationId xmlns:a16="http://schemas.microsoft.com/office/drawing/2014/main" id="{A0B0B00D-9951-4ECE-8F7E-187D90FE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3" y="4419175"/>
            <a:ext cx="2228538" cy="222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489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sultado de imagem para home de um celular">
            <a:extLst>
              <a:ext uri="{FF2B5EF4-FFF2-40B4-BE49-F238E27FC236}">
                <a16:creationId xmlns:a16="http://schemas.microsoft.com/office/drawing/2014/main" id="{5D7B9BFC-8FCA-4C39-9F67-070044615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7" r="9918"/>
          <a:stretch/>
        </p:blipFill>
        <p:spPr bwMode="auto">
          <a:xfrm>
            <a:off x="2123997" y="1500362"/>
            <a:ext cx="254832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7276CE0F-E389-426C-8DCF-1986AC907C49}"/>
              </a:ext>
            </a:extLst>
          </p:cNvPr>
          <p:cNvSpPr/>
          <p:nvPr/>
        </p:nvSpPr>
        <p:spPr>
          <a:xfrm>
            <a:off x="3851417" y="4364210"/>
            <a:ext cx="421835" cy="419724"/>
          </a:xfrm>
          <a:prstGeom prst="ellipse">
            <a:avLst/>
          </a:prstGeom>
          <a:solidFill>
            <a:srgbClr val="DFE739"/>
          </a:solidFill>
          <a:ln>
            <a:solidFill>
              <a:srgbClr val="F6DB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B7FB09-9EE9-48D7-8DE9-60AEBBF6A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4863" y="4334796"/>
            <a:ext cx="345902" cy="43072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1E69F8-C99E-4261-8E4F-28F67434606B}"/>
              </a:ext>
            </a:extLst>
          </p:cNvPr>
          <p:cNvSpPr txBox="1"/>
          <p:nvPr/>
        </p:nvSpPr>
        <p:spPr>
          <a:xfrm>
            <a:off x="7374105" y="4783934"/>
            <a:ext cx="12741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</a:rPr>
              <a:t>MIT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3235836-1155-43AA-8C9B-571BCF8D6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211" y="445723"/>
            <a:ext cx="7258050" cy="600075"/>
          </a:xfrm>
          <a:prstGeom prst="rect">
            <a:avLst/>
          </a:prstGeom>
        </p:spPr>
      </p:pic>
      <p:cxnSp>
        <p:nvCxnSpPr>
          <p:cNvPr id="21" name="Conector Angulado 79">
            <a:extLst>
              <a:ext uri="{FF2B5EF4-FFF2-40B4-BE49-F238E27FC236}">
                <a16:creationId xmlns:a16="http://schemas.microsoft.com/office/drawing/2014/main" id="{4E2BE253-1611-4F91-8FF8-A28CF24F4E1F}"/>
              </a:ext>
            </a:extLst>
          </p:cNvPr>
          <p:cNvCxnSpPr>
            <a:cxnSpLocks/>
          </p:cNvCxnSpPr>
          <p:nvPr/>
        </p:nvCxnSpPr>
        <p:spPr>
          <a:xfrm flipV="1">
            <a:off x="4447576" y="2511759"/>
            <a:ext cx="2193067" cy="203839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572119F-89E0-42E6-A256-ABC8568B3D73}"/>
              </a:ext>
            </a:extLst>
          </p:cNvPr>
          <p:cNvSpPr txBox="1"/>
          <p:nvPr/>
        </p:nvSpPr>
        <p:spPr>
          <a:xfrm>
            <a:off x="6995905" y="2353455"/>
            <a:ext cx="307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  <a:cs typeface="Arial" panose="020B0604020202020204" pitchFamily="34" charset="0"/>
              </a:rPr>
              <a:t>Aplicativo MIT</a:t>
            </a:r>
          </a:p>
          <a:p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"/>
              </a:rPr>
              <a:t> Localização com mapeamento da Smart Trash.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"/>
              </a:rPr>
              <a:t> Opção de rotas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"/>
              </a:rPr>
              <a:t> Avisos do Sensor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"/>
              </a:rPr>
              <a:t>Suporte da MIT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"/>
              </a:rPr>
              <a:t>Opção de chamar Serviço</a:t>
            </a:r>
          </a:p>
          <a:p>
            <a:endParaRPr lang="pt-BR" dirty="0">
              <a:latin typeface="Arial 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BC883C5-6198-4976-985A-1D7EB0B76B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196" r="8443"/>
          <a:stretch/>
        </p:blipFill>
        <p:spPr>
          <a:xfrm>
            <a:off x="0" y="52509"/>
            <a:ext cx="2006887" cy="21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3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86989D6-145E-4D16-9E42-B68473250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7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9B558D12-59DE-4B81-82CD-687B54A5189C}"/>
              </a:ext>
            </a:extLst>
          </p:cNvPr>
          <p:cNvSpPr/>
          <p:nvPr/>
        </p:nvSpPr>
        <p:spPr>
          <a:xfrm>
            <a:off x="0" y="-12444"/>
            <a:ext cx="12192000" cy="6870444"/>
          </a:xfrm>
          <a:prstGeom prst="rect">
            <a:avLst/>
          </a:prstGeom>
          <a:solidFill>
            <a:srgbClr val="1212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744FDEA-8869-4497-A33E-C575EA307567}"/>
              </a:ext>
            </a:extLst>
          </p:cNvPr>
          <p:cNvSpPr/>
          <p:nvPr/>
        </p:nvSpPr>
        <p:spPr>
          <a:xfrm>
            <a:off x="159988" y="2379002"/>
            <a:ext cx="1266341" cy="15875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2716F8-07D9-448B-A45F-6417A7F0C89A}"/>
              </a:ext>
            </a:extLst>
          </p:cNvPr>
          <p:cNvSpPr/>
          <p:nvPr/>
        </p:nvSpPr>
        <p:spPr>
          <a:xfrm>
            <a:off x="1604307" y="2383469"/>
            <a:ext cx="1266411" cy="15875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B53A0B5-038F-4476-B9E4-D3F55F733C3C}"/>
              </a:ext>
            </a:extLst>
          </p:cNvPr>
          <p:cNvSpPr/>
          <p:nvPr/>
        </p:nvSpPr>
        <p:spPr>
          <a:xfrm>
            <a:off x="9400739" y="2379003"/>
            <a:ext cx="1210900" cy="15875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012E59-96CD-406C-ADA6-A94D3F788519}"/>
              </a:ext>
            </a:extLst>
          </p:cNvPr>
          <p:cNvSpPr/>
          <p:nvPr/>
        </p:nvSpPr>
        <p:spPr>
          <a:xfrm>
            <a:off x="3135626" y="2383469"/>
            <a:ext cx="1266341" cy="15875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878569-D611-4E06-AA46-D7A958CADDE0}"/>
              </a:ext>
            </a:extLst>
          </p:cNvPr>
          <p:cNvSpPr/>
          <p:nvPr/>
        </p:nvSpPr>
        <p:spPr>
          <a:xfrm>
            <a:off x="4684936" y="2379003"/>
            <a:ext cx="1266341" cy="158755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EF52251-C01B-4538-8EA1-020BC8D18D53}"/>
              </a:ext>
            </a:extLst>
          </p:cNvPr>
          <p:cNvSpPr/>
          <p:nvPr/>
        </p:nvSpPr>
        <p:spPr>
          <a:xfrm>
            <a:off x="6248897" y="2372625"/>
            <a:ext cx="1266341" cy="158755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BC8ADA-202D-4472-8C31-6306659E2D46}"/>
              </a:ext>
            </a:extLst>
          </p:cNvPr>
          <p:cNvSpPr/>
          <p:nvPr/>
        </p:nvSpPr>
        <p:spPr>
          <a:xfrm>
            <a:off x="7786718" y="2372624"/>
            <a:ext cx="1266341" cy="158755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9977B70-86BA-4B78-B55C-A5CC5C6135DE}"/>
              </a:ext>
            </a:extLst>
          </p:cNvPr>
          <p:cNvSpPr/>
          <p:nvPr/>
        </p:nvSpPr>
        <p:spPr>
          <a:xfrm>
            <a:off x="10883604" y="2372625"/>
            <a:ext cx="1210900" cy="158755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96523B2-8ABB-48A9-A53E-AEB76DD23E9A}"/>
              </a:ext>
            </a:extLst>
          </p:cNvPr>
          <p:cNvSpPr/>
          <p:nvPr/>
        </p:nvSpPr>
        <p:spPr>
          <a:xfrm>
            <a:off x="159988" y="3966561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Gizele Flor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CD8005-9833-46CD-92B2-34B4E1647271}"/>
              </a:ext>
            </a:extLst>
          </p:cNvPr>
          <p:cNvSpPr/>
          <p:nvPr/>
        </p:nvSpPr>
        <p:spPr>
          <a:xfrm>
            <a:off x="1580361" y="3966561"/>
            <a:ext cx="1266341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João Baptista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10BAFF-548D-41CA-BD94-CF10AF6D95F6}"/>
              </a:ext>
            </a:extLst>
          </p:cNvPr>
          <p:cNvSpPr/>
          <p:nvPr/>
        </p:nvSpPr>
        <p:spPr>
          <a:xfrm>
            <a:off x="3128301" y="3966561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Taiza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9B8F88-D909-459F-9033-690453B08515}"/>
              </a:ext>
            </a:extLst>
          </p:cNvPr>
          <p:cNvSpPr/>
          <p:nvPr/>
        </p:nvSpPr>
        <p:spPr>
          <a:xfrm>
            <a:off x="4692262" y="3960183"/>
            <a:ext cx="1266341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Isabella Vitória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6690DEC-C4FC-4A7D-BB9B-C27627DB8508}"/>
              </a:ext>
            </a:extLst>
          </p:cNvPr>
          <p:cNvSpPr/>
          <p:nvPr/>
        </p:nvSpPr>
        <p:spPr>
          <a:xfrm>
            <a:off x="6256223" y="3941133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Bruna Brito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3905AF2-D305-4187-A13B-E7E546DCA3C8}"/>
              </a:ext>
            </a:extLst>
          </p:cNvPr>
          <p:cNvSpPr/>
          <p:nvPr/>
        </p:nvSpPr>
        <p:spPr>
          <a:xfrm>
            <a:off x="7779392" y="3941133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Felipe Kling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E498864-7733-411D-A922-AE0F5BA29B3C}"/>
              </a:ext>
            </a:extLst>
          </p:cNvPr>
          <p:cNvSpPr/>
          <p:nvPr/>
        </p:nvSpPr>
        <p:spPr>
          <a:xfrm>
            <a:off x="9373018" y="3966561"/>
            <a:ext cx="1266341" cy="580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Stefany Batista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183FA60-C47F-4A91-A654-A0F1B35698E3}"/>
              </a:ext>
            </a:extLst>
          </p:cNvPr>
          <p:cNvSpPr/>
          <p:nvPr/>
        </p:nvSpPr>
        <p:spPr>
          <a:xfrm>
            <a:off x="10855883" y="3966561"/>
            <a:ext cx="1266341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Isabella Conti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2884EDB-4194-45F4-94E5-051B8401A96C}"/>
              </a:ext>
            </a:extLst>
          </p:cNvPr>
          <p:cNvSpPr/>
          <p:nvPr/>
        </p:nvSpPr>
        <p:spPr>
          <a:xfrm>
            <a:off x="0" y="682520"/>
            <a:ext cx="5162551" cy="769441"/>
          </a:xfrm>
          <a:prstGeom prst="rect">
            <a:avLst/>
          </a:prstGeom>
          <a:solidFill>
            <a:srgbClr val="DFE739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COLABORADORES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8031DDF3-DF4A-4720-9DB0-C8C08A875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51896"/>
            <a:ext cx="1426329" cy="177608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pic>
        <p:nvPicPr>
          <p:cNvPr id="26" name="Imagem 25" descr="Uma imagem contendo desenho&#10;&#10;Descrição gerada automaticamente">
            <a:extLst>
              <a:ext uri="{FF2B5EF4-FFF2-40B4-BE49-F238E27FC236}">
                <a16:creationId xmlns:a16="http://schemas.microsoft.com/office/drawing/2014/main" id="{5160F6F5-0F0B-40A6-B4ED-655E9E5D8C5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6" b="19842"/>
          <a:stretch/>
        </p:blipFill>
        <p:spPr>
          <a:xfrm>
            <a:off x="1580361" y="5018661"/>
            <a:ext cx="5515212" cy="18139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5695665-49D0-400D-BAFB-01CF15B9AC32}"/>
              </a:ext>
            </a:extLst>
          </p:cNvPr>
          <p:cNvSpPr/>
          <p:nvPr/>
        </p:nvSpPr>
        <p:spPr>
          <a:xfrm>
            <a:off x="9400739" y="720620"/>
            <a:ext cx="2791261" cy="45719"/>
          </a:xfrm>
          <a:prstGeom prst="rect">
            <a:avLst/>
          </a:prstGeom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09C1CB0-34D1-42CD-BBB7-7311EB03D6CC}"/>
              </a:ext>
            </a:extLst>
          </p:cNvPr>
          <p:cNvSpPr/>
          <p:nvPr/>
        </p:nvSpPr>
        <p:spPr>
          <a:xfrm>
            <a:off x="10698873" y="1535100"/>
            <a:ext cx="1493127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B40CADC-423F-4B88-B7F0-3573D99F822F}"/>
              </a:ext>
            </a:extLst>
          </p:cNvPr>
          <p:cNvSpPr/>
          <p:nvPr/>
        </p:nvSpPr>
        <p:spPr>
          <a:xfrm rot="5400000">
            <a:off x="8082563" y="6063149"/>
            <a:ext cx="1493127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03673-D3EC-4E33-8579-6DEAC7E67DA6}"/>
              </a:ext>
            </a:extLst>
          </p:cNvPr>
          <p:cNvSpPr/>
          <p:nvPr/>
        </p:nvSpPr>
        <p:spPr>
          <a:xfrm rot="5400000">
            <a:off x="9018464" y="6452867"/>
            <a:ext cx="764548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32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58E23E5-F4D1-40A4-AE54-F6BB58B08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35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252BD11-6EBF-4F01-94EB-9271C61FC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00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BANCO DE DADOS">
            <a:extLst>
              <a:ext uri="{FF2B5EF4-FFF2-40B4-BE49-F238E27FC236}">
                <a16:creationId xmlns:a16="http://schemas.microsoft.com/office/drawing/2014/main" id="{64E19FA0-A28B-4B2E-8FD8-FB3EDDD2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266"/>
            <a:ext cx="12377819" cy="6853734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</p:spPr>
      </p:pic>
      <p:graphicFrame>
        <p:nvGraphicFramePr>
          <p:cNvPr id="2" name="Objeto 1">
            <a:hlinkClick r:id="rId5" action="ppaction://hlinkfile"/>
            <a:extLst>
              <a:ext uri="{FF2B5EF4-FFF2-40B4-BE49-F238E27FC236}">
                <a16:creationId xmlns:a16="http://schemas.microsoft.com/office/drawing/2014/main" id="{88634A65-83F6-490F-AA86-1BB4465BD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169899"/>
              </p:ext>
            </p:extLst>
          </p:nvPr>
        </p:nvGraphicFramePr>
        <p:xfrm>
          <a:off x="1150210" y="4578349"/>
          <a:ext cx="2635107" cy="1870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Objeto de Shell de Gerenciador" showAsIcon="1" r:id="rId6" imgW="689040" imgH="488520" progId="Package">
                  <p:embed/>
                </p:oleObj>
              </mc:Choice>
              <mc:Fallback>
                <p:oleObj name="Objeto de Shell de Gerenciador" showAsIcon="1" r:id="rId6" imgW="68904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0210" y="4578349"/>
                        <a:ext cx="2635107" cy="1870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hlinkClick r:id="rId8" action="ppaction://hlinkfile"/>
            <a:extLst>
              <a:ext uri="{FF2B5EF4-FFF2-40B4-BE49-F238E27FC236}">
                <a16:creationId xmlns:a16="http://schemas.microsoft.com/office/drawing/2014/main" id="{E3CF4ED7-8A81-4BA9-949B-6F636B4E1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8114"/>
              </p:ext>
            </p:extLst>
          </p:nvPr>
        </p:nvGraphicFramePr>
        <p:xfrm>
          <a:off x="304800" y="1558925"/>
          <a:ext cx="4935529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Objeto de Shell de Gerenciador" showAsIcon="1" r:id="rId9" imgW="1405080" imgH="488520" progId="Package">
                  <p:embed/>
                </p:oleObj>
              </mc:Choice>
              <mc:Fallback>
                <p:oleObj name="Objeto de Shell de Gerenciador" showAsIcon="1" r:id="rId9" imgW="140508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4800" y="1558925"/>
                        <a:ext cx="4935529" cy="171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hlinkClick r:id="rId11" action="ppaction://hlinkfile"/>
            <a:extLst>
              <a:ext uri="{FF2B5EF4-FFF2-40B4-BE49-F238E27FC236}">
                <a16:creationId xmlns:a16="http://schemas.microsoft.com/office/drawing/2014/main" id="{6449EF30-8528-40DF-A0F3-8CC69B766A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980256"/>
              </p:ext>
            </p:extLst>
          </p:nvPr>
        </p:nvGraphicFramePr>
        <p:xfrm>
          <a:off x="7426325" y="1557337"/>
          <a:ext cx="3673364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Objeto de Shell de Gerenciador" showAsIcon="1" r:id="rId12" imgW="960840" imgH="488520" progId="Package">
                  <p:embed/>
                </p:oleObj>
              </mc:Choice>
              <mc:Fallback>
                <p:oleObj name="Objeto de Shell de Gerenciador" showAsIcon="1" r:id="rId12" imgW="96084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26325" y="1557337"/>
                        <a:ext cx="3673364" cy="187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hlinkClick r:id="rId14" action="ppaction://hlinkfile"/>
            <a:extLst>
              <a:ext uri="{FF2B5EF4-FFF2-40B4-BE49-F238E27FC236}">
                <a16:creationId xmlns:a16="http://schemas.microsoft.com/office/drawing/2014/main" id="{CC6442FA-E4CB-44AC-B8C9-012500A9C7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603845"/>
              </p:ext>
            </p:extLst>
          </p:nvPr>
        </p:nvGraphicFramePr>
        <p:xfrm>
          <a:off x="7808985" y="4578349"/>
          <a:ext cx="3570145" cy="1870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Objeto de Shell de Gerenciador" showAsIcon="1" r:id="rId15" imgW="933840" imgH="488520" progId="Package">
                  <p:embed/>
                </p:oleObj>
              </mc:Choice>
              <mc:Fallback>
                <p:oleObj name="Objeto de Shell de Gerenciador" showAsIcon="1" r:id="rId15" imgW="93384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08985" y="4578349"/>
                        <a:ext cx="3570145" cy="1870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54A37F06-25E1-45C2-B171-CBE6D928F71C}"/>
              </a:ext>
            </a:extLst>
          </p:cNvPr>
          <p:cNvSpPr/>
          <p:nvPr/>
        </p:nvSpPr>
        <p:spPr>
          <a:xfrm>
            <a:off x="0" y="257176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236751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calculos">
            <a:extLst>
              <a:ext uri="{FF2B5EF4-FFF2-40B4-BE49-F238E27FC236}">
                <a16:creationId xmlns:a16="http://schemas.microsoft.com/office/drawing/2014/main" id="{8914F96B-EA8C-434F-9B4A-F457006FE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 b="484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hlinkClick r:id="rId4" action="ppaction://hlinkfile"/>
            <a:extLst>
              <a:ext uri="{FF2B5EF4-FFF2-40B4-BE49-F238E27FC236}">
                <a16:creationId xmlns:a16="http://schemas.microsoft.com/office/drawing/2014/main" id="{47E3C04C-4FCF-43AA-8EBE-696A0F881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275032"/>
              </p:ext>
            </p:extLst>
          </p:nvPr>
        </p:nvGraphicFramePr>
        <p:xfrm>
          <a:off x="3425824" y="2962947"/>
          <a:ext cx="48966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Objeto de Shell de Gerenciador" showAsIcon="1" r:id="rId5" imgW="1042560" imgH="488520" progId="Package">
                  <p:embed/>
                </p:oleObj>
              </mc:Choice>
              <mc:Fallback>
                <p:oleObj name="Objeto de Shell de Gerenciador" showAsIcon="1" r:id="rId5" imgW="1042560" imgH="488520" progId="Packag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0293C5-DF78-471C-96CB-365EC3AAEB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5824" y="2962947"/>
                        <a:ext cx="48966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548A2142-BD2F-4ACC-BE88-13E582F2ECB6}"/>
              </a:ext>
            </a:extLst>
          </p:cNvPr>
          <p:cNvSpPr/>
          <p:nvPr/>
        </p:nvSpPr>
        <p:spPr>
          <a:xfrm>
            <a:off x="0" y="593979"/>
            <a:ext cx="5162551" cy="7694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Calculadora Financeira </a:t>
            </a:r>
          </a:p>
        </p:txBody>
      </p:sp>
    </p:spTree>
    <p:extLst>
      <p:ext uri="{BB962C8B-B14F-4D97-AF65-F5344CB8AC3E}">
        <p14:creationId xmlns:p14="http://schemas.microsoft.com/office/powerpoint/2010/main" val="2700510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12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pessoas na paulista">
            <a:extLst>
              <a:ext uri="{FF2B5EF4-FFF2-40B4-BE49-F238E27FC236}">
                <a16:creationId xmlns:a16="http://schemas.microsoft.com/office/drawing/2014/main" id="{12AE4E99-0D31-4F78-949B-905A84F91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60" b="10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C8056D8-2205-4469-9636-433B8EEDB08A}"/>
              </a:ext>
            </a:extLst>
          </p:cNvPr>
          <p:cNvSpPr/>
          <p:nvPr/>
        </p:nvSpPr>
        <p:spPr>
          <a:xfrm>
            <a:off x="2783632" y="2722281"/>
            <a:ext cx="6624736" cy="20928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Nos buscamos ser um canal para empresas que tem interesses em ter acesso a materiais para reciclagem, disponibilizando lixeiras, e a eficiência de nosso serviço para que possam coletar o lixo com frequência e confiabilidade em nossa solução.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E094BF6-3F2F-4068-9A37-0619924CD426}"/>
              </a:ext>
            </a:extLst>
          </p:cNvPr>
          <p:cNvCxnSpPr/>
          <p:nvPr/>
        </p:nvCxnSpPr>
        <p:spPr>
          <a:xfrm>
            <a:off x="4631803" y="2313534"/>
            <a:ext cx="38164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B6B18-E190-46EC-9960-D874BC62E941}"/>
              </a:ext>
            </a:extLst>
          </p:cNvPr>
          <p:cNvSpPr txBox="1"/>
          <p:nvPr/>
        </p:nvSpPr>
        <p:spPr>
          <a:xfrm>
            <a:off x="5041484" y="1115978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solidFill>
                  <a:schemeClr val="bg1"/>
                </a:solidFill>
                <a:latin typeface="Bahnschrift Condensed" pitchFamily="34" charset="0"/>
              </a:rPr>
              <a:t>VISÃO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6E89DCE-10B8-4DED-A5EA-DB1EB42D2B4D}"/>
              </a:ext>
            </a:extLst>
          </p:cNvPr>
          <p:cNvSpPr/>
          <p:nvPr/>
        </p:nvSpPr>
        <p:spPr>
          <a:xfrm>
            <a:off x="8448227" y="2187279"/>
            <a:ext cx="304800" cy="2525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22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pessoas na paulista">
            <a:extLst>
              <a:ext uri="{FF2B5EF4-FFF2-40B4-BE49-F238E27FC236}">
                <a16:creationId xmlns:a16="http://schemas.microsoft.com/office/drawing/2014/main" id="{2C78497B-67C9-4A58-9A22-A817B9F33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97" b="13303"/>
          <a:stretch/>
        </p:blipFill>
        <p:spPr bwMode="auto">
          <a:xfrm>
            <a:off x="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B683D72-32E2-431D-9FBA-A3467A6C654B}"/>
              </a:ext>
            </a:extLst>
          </p:cNvPr>
          <p:cNvSpPr/>
          <p:nvPr/>
        </p:nvSpPr>
        <p:spPr>
          <a:xfrm>
            <a:off x="2855640" y="3119469"/>
            <a:ext cx="6840760" cy="20928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Trazer para nossos clientes e sociedade a ação e conscientização da importância do descarte correto de lixo com solução tecnológica que visa a </a:t>
            </a:r>
            <a:r>
              <a:rPr lang="pt-BR" sz="2600" dirty="0">
                <a:solidFill>
                  <a:srgbClr val="99CCFF"/>
                </a:solidFill>
                <a:latin typeface="Bahnschrift Light Condensed" panose="020B0502040204020203" pitchFamily="34" charset="0"/>
              </a:rPr>
              <a:t>reciclagem e praticidade na coleta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ampliando a </a:t>
            </a:r>
            <a:r>
              <a:rPr lang="pt-BR" sz="2600" dirty="0">
                <a:solidFill>
                  <a:srgbClr val="99CCFF"/>
                </a:solidFill>
                <a:latin typeface="Bahnschrift Light Condensed" panose="020B0502040204020203" pitchFamily="34" charset="0"/>
              </a:rPr>
              <a:t>economia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nossos clientes e obtendo melhoria na </a:t>
            </a:r>
            <a:r>
              <a:rPr lang="pt-BR" sz="2600" dirty="0">
                <a:solidFill>
                  <a:srgbClr val="99CCFF"/>
                </a:solidFill>
                <a:latin typeface="Bahnschrift Light Condensed" panose="020B0502040204020203" pitchFamily="34" charset="0"/>
              </a:rPr>
              <a:t>qualidade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vida.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48384E7-1E64-4E0F-B8A8-9BD5D24CE460}"/>
              </a:ext>
            </a:extLst>
          </p:cNvPr>
          <p:cNvCxnSpPr/>
          <p:nvPr/>
        </p:nvCxnSpPr>
        <p:spPr>
          <a:xfrm>
            <a:off x="4761975" y="2313534"/>
            <a:ext cx="38164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DB797D-C677-4BEB-8018-933E52CC8E8C}"/>
              </a:ext>
            </a:extLst>
          </p:cNvPr>
          <p:cNvSpPr txBox="1"/>
          <p:nvPr/>
        </p:nvSpPr>
        <p:spPr>
          <a:xfrm>
            <a:off x="5019256" y="1251705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MISSÃO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5CA590E-B8D9-4E9E-B982-2C12DEC1B3EB}"/>
              </a:ext>
            </a:extLst>
          </p:cNvPr>
          <p:cNvSpPr/>
          <p:nvPr/>
        </p:nvSpPr>
        <p:spPr>
          <a:xfrm>
            <a:off x="8448227" y="2187279"/>
            <a:ext cx="304800" cy="2525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3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aperto de mÃ£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410" y="-11400"/>
            <a:ext cx="122624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463480" y="3044225"/>
            <a:ext cx="2997062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VALORES</a:t>
            </a:r>
          </a:p>
        </p:txBody>
      </p:sp>
      <p:sp>
        <p:nvSpPr>
          <p:cNvPr id="13" name="Elipse 12"/>
          <p:cNvSpPr/>
          <p:nvPr/>
        </p:nvSpPr>
        <p:spPr>
          <a:xfrm>
            <a:off x="4289626" y="1850120"/>
            <a:ext cx="3357102" cy="324036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>
            <a:endCxn id="25" idx="0"/>
          </p:cNvCxnSpPr>
          <p:nvPr/>
        </p:nvCxnSpPr>
        <p:spPr>
          <a:xfrm>
            <a:off x="5964727" y="5085184"/>
            <a:ext cx="0" cy="2937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5968177" y="1483342"/>
            <a:ext cx="0" cy="3667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5231904" y="5378918"/>
            <a:ext cx="1465646" cy="1366710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4628566" y="116632"/>
            <a:ext cx="2673571" cy="1366710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4435079" y="541365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EXCELÊNCIA</a:t>
            </a:r>
          </a:p>
        </p:txBody>
      </p:sp>
      <p:sp>
        <p:nvSpPr>
          <p:cNvPr id="27" name="Elipse 26"/>
          <p:cNvSpPr/>
          <p:nvPr/>
        </p:nvSpPr>
        <p:spPr>
          <a:xfrm>
            <a:off x="2015225" y="1720675"/>
            <a:ext cx="1993855" cy="1474722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1807133" y="4322187"/>
            <a:ext cx="2384848" cy="1507567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8030423" y="1742109"/>
            <a:ext cx="2890126" cy="1495927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7708317" y="4249796"/>
            <a:ext cx="2712404" cy="1476815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reto 30"/>
          <p:cNvCxnSpPr/>
          <p:nvPr/>
        </p:nvCxnSpPr>
        <p:spPr>
          <a:xfrm>
            <a:off x="3794301" y="2886686"/>
            <a:ext cx="544727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 flipH="1">
            <a:off x="4010324" y="4359705"/>
            <a:ext cx="519258" cy="3402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 flipV="1">
            <a:off x="7613676" y="2886686"/>
            <a:ext cx="547563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420185" y="4334363"/>
            <a:ext cx="544727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1501026" y="2247986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INOVAÇÃO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7565988" y="4793433"/>
            <a:ext cx="2997062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Bahnschrift Condensed" pitchFamily="34" charset="0"/>
              </a:rPr>
              <a:t>EMPREENDEDORISMO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8108296" y="2273370"/>
            <a:ext cx="266198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Condensed" pitchFamily="34" charset="0"/>
              </a:rPr>
              <a:t>SUSTENTABILIDADE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1490983" y="4823574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TECNOLOGIA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469646" y="5773859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ÉTICA</a:t>
            </a:r>
          </a:p>
        </p:txBody>
      </p:sp>
    </p:spTree>
    <p:extLst>
      <p:ext uri="{BB962C8B-B14F-4D97-AF65-F5344CB8AC3E}">
        <p14:creationId xmlns:p14="http://schemas.microsoft.com/office/powerpoint/2010/main" val="40813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reciclagem">
            <a:extLst>
              <a:ext uri="{FF2B5EF4-FFF2-40B4-BE49-F238E27FC236}">
                <a16:creationId xmlns:a16="http://schemas.microsoft.com/office/drawing/2014/main" id="{F9C94117-6969-44FA-A825-6B63B77EC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A18213C-A288-414F-AAA0-D2ABF589BCBA}"/>
              </a:ext>
            </a:extLst>
          </p:cNvPr>
          <p:cNvSpPr/>
          <p:nvPr/>
        </p:nvSpPr>
        <p:spPr>
          <a:xfrm>
            <a:off x="3358173" y="3168605"/>
            <a:ext cx="5251064" cy="2893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A iniciativa MIT em serviços especializados acredita que a tecnologia alinhada com a reciclagem é uma grande proposta para o desafio de conscientizar a população que o lixo tem lugar, facilitando o trabalho de empresas que precisam ter acesso aos mesmos.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C7EEAD-D06A-4868-AFC8-8236C4ABA555}"/>
              </a:ext>
            </a:extLst>
          </p:cNvPr>
          <p:cNvSpPr txBox="1"/>
          <p:nvPr/>
        </p:nvSpPr>
        <p:spPr>
          <a:xfrm>
            <a:off x="4485174" y="1436737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NEGÓCIO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F868CC9-6EAB-415A-992B-69EC3949597D}"/>
              </a:ext>
            </a:extLst>
          </p:cNvPr>
          <p:cNvCxnSpPr/>
          <p:nvPr/>
        </p:nvCxnSpPr>
        <p:spPr>
          <a:xfrm>
            <a:off x="4187788" y="2498566"/>
            <a:ext cx="38164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D02A6EB6-F3F7-48F5-93BE-8DE5E8444A1D}"/>
              </a:ext>
            </a:extLst>
          </p:cNvPr>
          <p:cNvSpPr/>
          <p:nvPr/>
        </p:nvSpPr>
        <p:spPr>
          <a:xfrm>
            <a:off x="7851812" y="2372311"/>
            <a:ext cx="304800" cy="2525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86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av paulista">
            <a:extLst>
              <a:ext uri="{FF2B5EF4-FFF2-40B4-BE49-F238E27FC236}">
                <a16:creationId xmlns:a16="http://schemas.microsoft.com/office/drawing/2014/main" id="{C3301CD9-AD96-426E-92AA-DE5FE966C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590AF661-4FCC-4C01-8C97-8B48D776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8928" y="3048297"/>
            <a:ext cx="3059484" cy="3809703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E69B16F-5F81-4C6F-B218-A5069FFB4C4A}"/>
              </a:ext>
            </a:extLst>
          </p:cNvPr>
          <p:cNvSpPr/>
          <p:nvPr/>
        </p:nvSpPr>
        <p:spPr>
          <a:xfrm>
            <a:off x="3060935" y="2601480"/>
            <a:ext cx="5251064" cy="2893100"/>
          </a:xfrm>
          <a:prstGeom prst="rect">
            <a:avLst/>
          </a:prstGeom>
          <a:solidFill>
            <a:srgbClr val="DFE739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latin typeface="Bahnschrift Light Condensed" panose="020B0502040204020203" pitchFamily="34" charset="0"/>
              </a:rPr>
              <a:t>A partir de lixeiras inteligentes com sensores de barreira temos o objetivo de facilitar a coleta de lixo na cidade. Com nosso software as empresas de reciclagem e coletores poderão fazer o mapeamento das lixeiras que possuem, acompanhar pelo site/aplicativo as lixeiras que precisam ser esvaziadas. 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11F66F-73BD-4282-87B9-D6B6A27BF66D}"/>
              </a:ext>
            </a:extLst>
          </p:cNvPr>
          <p:cNvSpPr txBox="1"/>
          <p:nvPr/>
        </p:nvSpPr>
        <p:spPr>
          <a:xfrm>
            <a:off x="3117568" y="1053850"/>
            <a:ext cx="5137797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Contextualização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515647AB-01FD-477E-A237-F44BA518E2EB}"/>
              </a:ext>
            </a:extLst>
          </p:cNvPr>
          <p:cNvCxnSpPr>
            <a:cxnSpLocks/>
          </p:cNvCxnSpPr>
          <p:nvPr/>
        </p:nvCxnSpPr>
        <p:spPr>
          <a:xfrm>
            <a:off x="3476588" y="2115679"/>
            <a:ext cx="4680024" cy="0"/>
          </a:xfrm>
          <a:prstGeom prst="line">
            <a:avLst/>
          </a:prstGeom>
          <a:ln w="28575">
            <a:solidFill>
              <a:srgbClr val="AA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id="{2B2E7BE2-60D0-4C21-9906-2ABA4E7946F0}"/>
              </a:ext>
            </a:extLst>
          </p:cNvPr>
          <p:cNvSpPr/>
          <p:nvPr/>
        </p:nvSpPr>
        <p:spPr>
          <a:xfrm>
            <a:off x="8007199" y="1979814"/>
            <a:ext cx="304800" cy="252510"/>
          </a:xfrm>
          <a:prstGeom prst="ellipse">
            <a:avLst/>
          </a:prstGeom>
          <a:solidFill>
            <a:srgbClr val="AA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67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187F0A-029A-401C-A6FE-5F5F3535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9" b="88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303A3C6-C2A7-4EA0-A44C-ACA8054566E8}"/>
              </a:ext>
            </a:extLst>
          </p:cNvPr>
          <p:cNvSpPr/>
          <p:nvPr/>
        </p:nvSpPr>
        <p:spPr>
          <a:xfrm>
            <a:off x="8004516" y="2781877"/>
            <a:ext cx="4707989" cy="473729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1AEE03-236A-451D-A575-A934C0B4B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4867" y="3572328"/>
            <a:ext cx="2638647" cy="3285672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D9595B6-F514-452D-97FB-54EEBABB9FBB}"/>
              </a:ext>
            </a:extLst>
          </p:cNvPr>
          <p:cNvSpPr/>
          <p:nvPr/>
        </p:nvSpPr>
        <p:spPr>
          <a:xfrm>
            <a:off x="10048971" y="5641766"/>
            <a:ext cx="1070438" cy="661171"/>
          </a:xfrm>
          <a:prstGeom prst="rect">
            <a:avLst/>
          </a:prstGeom>
          <a:solidFill>
            <a:srgbClr val="E0E745"/>
          </a:solidFill>
          <a:ln>
            <a:solidFill>
              <a:srgbClr val="E0E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Resultado de imagem para MONSTRINHO TRISTE">
            <a:extLst>
              <a:ext uri="{FF2B5EF4-FFF2-40B4-BE49-F238E27FC236}">
                <a16:creationId xmlns:a16="http://schemas.microsoft.com/office/drawing/2014/main" id="{E1E7E22E-D7CE-4DB9-A070-E9A97FA0A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374" b="61778" l="38392" r="608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90" t="44449" r="36389" b="36296"/>
          <a:stretch/>
        </p:blipFill>
        <p:spPr bwMode="auto">
          <a:xfrm>
            <a:off x="9930817" y="5641766"/>
            <a:ext cx="1454643" cy="8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F9558F6-5D14-42B1-8D06-2A30A3CDAB80}"/>
              </a:ext>
            </a:extLst>
          </p:cNvPr>
          <p:cNvSpPr/>
          <p:nvPr/>
        </p:nvSpPr>
        <p:spPr>
          <a:xfrm>
            <a:off x="0" y="593979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Problema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BF4811-55A2-4C90-B9D4-19299C6FE6FB}"/>
              </a:ext>
            </a:extLst>
          </p:cNvPr>
          <p:cNvSpPr/>
          <p:nvPr/>
        </p:nvSpPr>
        <p:spPr>
          <a:xfrm>
            <a:off x="0" y="2430159"/>
            <a:ext cx="2864985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Descarte incorreto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CA7193-30C4-4E20-BED5-BBC8ADDFECB9}"/>
              </a:ext>
            </a:extLst>
          </p:cNvPr>
          <p:cNvSpPr/>
          <p:nvPr/>
        </p:nvSpPr>
        <p:spPr>
          <a:xfrm>
            <a:off x="0" y="3669982"/>
            <a:ext cx="3368107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Destinação incorreta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0B19312-8B39-4397-834E-A185F4A34C9D}"/>
              </a:ext>
            </a:extLst>
          </p:cNvPr>
          <p:cNvSpPr/>
          <p:nvPr/>
        </p:nvSpPr>
        <p:spPr>
          <a:xfrm>
            <a:off x="0" y="4909805"/>
            <a:ext cx="4495800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Separação incorreta do lixo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3422317-5D23-45D8-A2C3-853198EAF662}"/>
              </a:ext>
            </a:extLst>
          </p:cNvPr>
          <p:cNvSpPr/>
          <p:nvPr/>
        </p:nvSpPr>
        <p:spPr>
          <a:xfrm>
            <a:off x="9264867" y="3285672"/>
            <a:ext cx="2229439" cy="645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DESAFIO </a:t>
            </a:r>
          </a:p>
        </p:txBody>
      </p:sp>
    </p:spTree>
    <p:extLst>
      <p:ext uri="{BB962C8B-B14F-4D97-AF65-F5344CB8AC3E}">
        <p14:creationId xmlns:p14="http://schemas.microsoft.com/office/powerpoint/2010/main" val="246714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A8669831-6BDE-48C8-B047-53CC6C192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Imagem 10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5C80F3CB-FD78-4402-8A25-8B53C6A26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78559" r="1"/>
          <a:stretch/>
        </p:blipFill>
        <p:spPr>
          <a:xfrm flipH="1">
            <a:off x="35891" y="4628514"/>
            <a:ext cx="12192001" cy="2252670"/>
          </a:xfrm>
          <a:prstGeom prst="rect">
            <a:avLst/>
          </a:prstGeom>
        </p:spPr>
      </p:pic>
      <p:pic>
        <p:nvPicPr>
          <p:cNvPr id="12" name="Imagem 11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8A44E86E-1CC2-4A14-B32C-6658206C0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78559" r="1"/>
          <a:stretch/>
        </p:blipFill>
        <p:spPr>
          <a:xfrm rot="21233722">
            <a:off x="13604" y="4354075"/>
            <a:ext cx="9566153" cy="1738403"/>
          </a:xfrm>
          <a:prstGeom prst="rect">
            <a:avLst/>
          </a:prstGeom>
        </p:spPr>
      </p:pic>
      <p:pic>
        <p:nvPicPr>
          <p:cNvPr id="13" name="Imagem 12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B7359953-9E1A-4DBC-8AB2-B29A17E99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89279" r="65150" b="236"/>
          <a:stretch/>
        </p:blipFill>
        <p:spPr>
          <a:xfrm>
            <a:off x="-87599" y="5686709"/>
            <a:ext cx="7113956" cy="115053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2452783-5B7F-4453-839C-8E59BC4A3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14" t="25802" r="23678" b="14942"/>
          <a:stretch/>
        </p:blipFill>
        <p:spPr bwMode="auto">
          <a:xfrm>
            <a:off x="9020572" y="2679032"/>
            <a:ext cx="1779595" cy="411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7BF9445-3906-4250-AE2F-30ED59529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27965" r="46177" b="14941"/>
          <a:stretch/>
        </p:blipFill>
        <p:spPr bwMode="auto">
          <a:xfrm>
            <a:off x="7509011" y="2703382"/>
            <a:ext cx="1737369" cy="449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537892-DA3B-43DE-A5D6-1C0F4BF29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7422" r="65306" b="14943"/>
          <a:stretch/>
        </p:blipFill>
        <p:spPr bwMode="auto">
          <a:xfrm>
            <a:off x="5727241" y="2422358"/>
            <a:ext cx="1651393" cy="50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4892" y="2102774"/>
            <a:ext cx="657532" cy="65753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177" y="2150056"/>
            <a:ext cx="657532" cy="657532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085805F0-D26D-431B-9179-68F674AC77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9804421" y="3928784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4ADF4C1-26AE-4A93-B998-BB0F945E6B8C}"/>
              </a:ext>
            </a:extLst>
          </p:cNvPr>
          <p:cNvSpPr txBox="1"/>
          <p:nvPr/>
        </p:nvSpPr>
        <p:spPr>
          <a:xfrm>
            <a:off x="0" y="0"/>
            <a:ext cx="5849721" cy="646331"/>
          </a:xfrm>
          <a:prstGeom prst="rect">
            <a:avLst/>
          </a:prstGeom>
          <a:solidFill>
            <a:srgbClr val="412CDC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Bahnschrift Condensed" pitchFamily="34" charset="0"/>
              </a:rPr>
              <a:t>Desenho da solução:  Smart Trash</a:t>
            </a:r>
          </a:p>
        </p:txBody>
      </p: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81C7D6F6-C320-402D-9BC1-A9B3D1F338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8171410" y="3806551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8" name="Imagem 17" descr="Uma imagem contendo desenho&#10;&#10;Descrição gerada automaticamente">
            <a:extLst>
              <a:ext uri="{FF2B5EF4-FFF2-40B4-BE49-F238E27FC236}">
                <a16:creationId xmlns:a16="http://schemas.microsoft.com/office/drawing/2014/main" id="{6651E64E-990A-4ACD-BAFC-94344FEA0A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6471412" y="3832101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FC4DF19-9CD4-47FD-8E11-13E22AE616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1800" y="2065215"/>
            <a:ext cx="657532" cy="65753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D93987D-52F5-4C35-8BE0-13498E382624}"/>
              </a:ext>
            </a:extLst>
          </p:cNvPr>
          <p:cNvSpPr/>
          <p:nvPr/>
        </p:nvSpPr>
        <p:spPr>
          <a:xfrm>
            <a:off x="3004435" y="5155343"/>
            <a:ext cx="1523064" cy="144086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3D96CAC-79FD-4A77-B34A-1BFA9E60E4E0}"/>
              </a:ext>
            </a:extLst>
          </p:cNvPr>
          <p:cNvCxnSpPr>
            <a:cxnSpLocks/>
            <a:stCxn id="2" idx="5"/>
          </p:cNvCxnSpPr>
          <p:nvPr/>
        </p:nvCxnSpPr>
        <p:spPr>
          <a:xfrm flipV="1">
            <a:off x="4304451" y="5686710"/>
            <a:ext cx="1791549" cy="6984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62EFDE7-82E1-4F95-926D-C55613161EA9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3765967" y="5155343"/>
            <a:ext cx="2330033" cy="5313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7B9208-A089-4C85-B923-98DA7F2F39BA}"/>
              </a:ext>
            </a:extLst>
          </p:cNvPr>
          <p:cNvSpPr txBox="1"/>
          <p:nvPr/>
        </p:nvSpPr>
        <p:spPr>
          <a:xfrm>
            <a:off x="1716549" y="5253231"/>
            <a:ext cx="23300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geolocalização</a:t>
            </a:r>
          </a:p>
        </p:txBody>
      </p:sp>
    </p:spTree>
    <p:extLst>
      <p:ext uri="{BB962C8B-B14F-4D97-AF65-F5344CB8AC3E}">
        <p14:creationId xmlns:p14="http://schemas.microsoft.com/office/powerpoint/2010/main" val="19022306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736</Words>
  <Application>Microsoft Office PowerPoint</Application>
  <PresentationFormat>Widescreen</PresentationFormat>
  <Paragraphs>170</Paragraphs>
  <Slides>24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5" baseType="lpstr">
      <vt:lpstr>Aharoni</vt:lpstr>
      <vt:lpstr>Arial</vt:lpstr>
      <vt:lpstr>Arial </vt:lpstr>
      <vt:lpstr>Arial Black</vt:lpstr>
      <vt:lpstr>Bahnschrift Condensed</vt:lpstr>
      <vt:lpstr>Bahnschrift Light Condensed</vt:lpstr>
      <vt:lpstr>Calibri</vt:lpstr>
      <vt:lpstr>Calibri Light</vt:lpstr>
      <vt:lpstr>Leelawadee UI</vt:lpstr>
      <vt:lpstr>Tema do Office</vt:lpstr>
      <vt:lpstr>Pacote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Conti</dc:creator>
  <cp:lastModifiedBy>Isabella Conti</cp:lastModifiedBy>
  <cp:revision>2</cp:revision>
  <dcterms:created xsi:type="dcterms:W3CDTF">2020-03-10T20:56:28Z</dcterms:created>
  <dcterms:modified xsi:type="dcterms:W3CDTF">2020-03-10T21:17:56Z</dcterms:modified>
</cp:coreProperties>
</file>